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22"/>
  </p:notesMasterIdLst>
  <p:sldIdLst>
    <p:sldId id="257" r:id="rId2"/>
    <p:sldId id="275" r:id="rId3"/>
    <p:sldId id="264" r:id="rId4"/>
    <p:sldId id="268" r:id="rId5"/>
    <p:sldId id="269" r:id="rId6"/>
    <p:sldId id="262" r:id="rId7"/>
    <p:sldId id="261" r:id="rId8"/>
    <p:sldId id="271" r:id="rId9"/>
    <p:sldId id="274" r:id="rId10"/>
    <p:sldId id="266" r:id="rId11"/>
    <p:sldId id="276" r:id="rId12"/>
    <p:sldId id="272" r:id="rId13"/>
    <p:sldId id="280" r:id="rId14"/>
    <p:sldId id="284" r:id="rId15"/>
    <p:sldId id="279" r:id="rId16"/>
    <p:sldId id="277" r:id="rId17"/>
    <p:sldId id="286" r:id="rId18"/>
    <p:sldId id="278" r:id="rId19"/>
    <p:sldId id="265"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0B93"/>
    <a:srgbClr val="7D0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51" autoAdjust="0"/>
    <p:restoredTop sz="94660"/>
  </p:normalViewPr>
  <p:slideViewPr>
    <p:cSldViewPr snapToGrid="0">
      <p:cViewPr varScale="1">
        <p:scale>
          <a:sx n="86" d="100"/>
          <a:sy n="86" d="100"/>
        </p:scale>
        <p:origin x="326"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932B41-9C9D-4DB3-85D4-100AAD93835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D534E96-FE20-4FD4-9884-27F0B7545300}">
      <dgm:prSet/>
      <dgm:spPr/>
      <dgm:t>
        <a:bodyPr/>
        <a:lstStyle/>
        <a:p>
          <a:r>
            <a:rPr lang="en-US" b="1"/>
            <a:t>CONTEXT</a:t>
          </a:r>
          <a:endParaRPr lang="en-US"/>
        </a:p>
      </dgm:t>
    </dgm:pt>
    <dgm:pt modelId="{67DF516E-289D-40CC-802B-1A4DC81FC6DB}" type="parTrans" cxnId="{86540831-1911-47AF-80CB-D40D3CA61DA7}">
      <dgm:prSet/>
      <dgm:spPr/>
      <dgm:t>
        <a:bodyPr/>
        <a:lstStyle/>
        <a:p>
          <a:endParaRPr lang="en-US"/>
        </a:p>
      </dgm:t>
    </dgm:pt>
    <dgm:pt modelId="{EC438E83-CC82-478B-8332-0DEC58335023}" type="sibTrans" cxnId="{86540831-1911-47AF-80CB-D40D3CA61DA7}">
      <dgm:prSet/>
      <dgm:spPr/>
      <dgm:t>
        <a:bodyPr/>
        <a:lstStyle/>
        <a:p>
          <a:endParaRPr lang="en-US"/>
        </a:p>
      </dgm:t>
    </dgm:pt>
    <dgm:pt modelId="{7BE9892C-5FCE-41B2-BE8A-0E938681FDE6}">
      <dgm:prSet/>
      <dgm:spPr/>
      <dgm:t>
        <a:bodyPr/>
        <a:lstStyle/>
        <a:p>
          <a:r>
            <a:rPr lang="en-US"/>
            <a:t>In India every year nearly 4 to 5 lakh accidents happen .in those accidents almost 2 to 3 lakh people die.</a:t>
          </a:r>
        </a:p>
      </dgm:t>
    </dgm:pt>
    <dgm:pt modelId="{D93D1F82-CD02-44FC-A169-DFCE73A04616}" type="parTrans" cxnId="{DA6ABDC7-7269-4032-98EE-66EBECB6469F}">
      <dgm:prSet/>
      <dgm:spPr/>
      <dgm:t>
        <a:bodyPr/>
        <a:lstStyle/>
        <a:p>
          <a:endParaRPr lang="en-US"/>
        </a:p>
      </dgm:t>
    </dgm:pt>
    <dgm:pt modelId="{21A48516-C779-4A0C-84F4-E8C8A7325DED}" type="sibTrans" cxnId="{DA6ABDC7-7269-4032-98EE-66EBECB6469F}">
      <dgm:prSet/>
      <dgm:spPr/>
      <dgm:t>
        <a:bodyPr/>
        <a:lstStyle/>
        <a:p>
          <a:endParaRPr lang="en-US"/>
        </a:p>
      </dgm:t>
    </dgm:pt>
    <dgm:pt modelId="{35776880-5FD8-4E44-A125-4FC99AC8FA09}">
      <dgm:prSet/>
      <dgm:spPr/>
      <dgm:t>
        <a:bodyPr/>
        <a:lstStyle/>
        <a:p>
          <a:r>
            <a:rPr lang="en-US" dirty="0"/>
            <a:t>Many of these accidents happen due to reasons like obstacles on the road and low visibility during night.</a:t>
          </a:r>
        </a:p>
      </dgm:t>
    </dgm:pt>
    <dgm:pt modelId="{615BF865-51DA-43AB-BBC1-8836C445F11A}" type="parTrans" cxnId="{4AA72A6D-E3AB-41E0-9667-A90D30178700}">
      <dgm:prSet/>
      <dgm:spPr/>
      <dgm:t>
        <a:bodyPr/>
        <a:lstStyle/>
        <a:p>
          <a:endParaRPr lang="en-US"/>
        </a:p>
      </dgm:t>
    </dgm:pt>
    <dgm:pt modelId="{EF05E937-3E5B-4457-A2A1-9341ABD542D9}" type="sibTrans" cxnId="{4AA72A6D-E3AB-41E0-9667-A90D30178700}">
      <dgm:prSet/>
      <dgm:spPr/>
      <dgm:t>
        <a:bodyPr/>
        <a:lstStyle/>
        <a:p>
          <a:endParaRPr lang="en-US"/>
        </a:p>
      </dgm:t>
    </dgm:pt>
    <dgm:pt modelId="{4DC3577E-5787-4799-9AC9-5F5F49413BF0}">
      <dgm:prSet/>
      <dgm:spPr/>
      <dgm:t>
        <a:bodyPr/>
        <a:lstStyle/>
        <a:p>
          <a:r>
            <a:rPr lang="en-US" dirty="0"/>
            <a:t>These minute human errors are making such huge losses to the society.</a:t>
          </a:r>
        </a:p>
      </dgm:t>
    </dgm:pt>
    <dgm:pt modelId="{9F0452FD-FBE3-44B3-8B6F-FDB1A1FF56C1}" type="parTrans" cxnId="{25586FB1-5E98-44BF-A6E2-09219E559905}">
      <dgm:prSet/>
      <dgm:spPr/>
      <dgm:t>
        <a:bodyPr/>
        <a:lstStyle/>
        <a:p>
          <a:endParaRPr lang="en-IN"/>
        </a:p>
      </dgm:t>
    </dgm:pt>
    <dgm:pt modelId="{326AF97C-2F63-4273-985D-B77D7686C36A}" type="sibTrans" cxnId="{25586FB1-5E98-44BF-A6E2-09219E559905}">
      <dgm:prSet/>
      <dgm:spPr/>
      <dgm:t>
        <a:bodyPr/>
        <a:lstStyle/>
        <a:p>
          <a:endParaRPr lang="en-IN"/>
        </a:p>
      </dgm:t>
    </dgm:pt>
    <dgm:pt modelId="{755E8BC5-6160-404F-A410-5F1FB0B742A2}" type="pres">
      <dgm:prSet presAssocID="{1B932B41-9C9D-4DB3-85D4-100AAD93835D}" presName="linear" presStyleCnt="0">
        <dgm:presLayoutVars>
          <dgm:animLvl val="lvl"/>
          <dgm:resizeHandles val="exact"/>
        </dgm:presLayoutVars>
      </dgm:prSet>
      <dgm:spPr/>
    </dgm:pt>
    <dgm:pt modelId="{E1C98140-BE7D-444F-8F51-54B9807C5AE5}" type="pres">
      <dgm:prSet presAssocID="{AD534E96-FE20-4FD4-9884-27F0B7545300}" presName="parentText" presStyleLbl="node1" presStyleIdx="0" presStyleCnt="1" custLinFactNeighborX="3" custLinFactNeighborY="-49114">
        <dgm:presLayoutVars>
          <dgm:chMax val="0"/>
          <dgm:bulletEnabled val="1"/>
        </dgm:presLayoutVars>
      </dgm:prSet>
      <dgm:spPr/>
    </dgm:pt>
    <dgm:pt modelId="{0B7B6D07-1871-4483-B6CF-EAE0D8E8C083}" type="pres">
      <dgm:prSet presAssocID="{AD534E96-FE20-4FD4-9884-27F0B7545300}" presName="childText" presStyleLbl="revTx" presStyleIdx="0" presStyleCnt="1">
        <dgm:presLayoutVars>
          <dgm:bulletEnabled val="1"/>
        </dgm:presLayoutVars>
      </dgm:prSet>
      <dgm:spPr/>
    </dgm:pt>
  </dgm:ptLst>
  <dgm:cxnLst>
    <dgm:cxn modelId="{6996BD25-25B0-419E-94F1-6157E74C58E7}" type="presOf" srcId="{35776880-5FD8-4E44-A125-4FC99AC8FA09}" destId="{0B7B6D07-1871-4483-B6CF-EAE0D8E8C083}" srcOrd="0" destOrd="1" presId="urn:microsoft.com/office/officeart/2005/8/layout/vList2"/>
    <dgm:cxn modelId="{86540831-1911-47AF-80CB-D40D3CA61DA7}" srcId="{1B932B41-9C9D-4DB3-85D4-100AAD93835D}" destId="{AD534E96-FE20-4FD4-9884-27F0B7545300}" srcOrd="0" destOrd="0" parTransId="{67DF516E-289D-40CC-802B-1A4DC81FC6DB}" sibTransId="{EC438E83-CC82-478B-8332-0DEC58335023}"/>
    <dgm:cxn modelId="{15008B39-2F23-478F-B4BF-4D4000CC51C9}" type="presOf" srcId="{4DC3577E-5787-4799-9AC9-5F5F49413BF0}" destId="{0B7B6D07-1871-4483-B6CF-EAE0D8E8C083}" srcOrd="0" destOrd="2" presId="urn:microsoft.com/office/officeart/2005/8/layout/vList2"/>
    <dgm:cxn modelId="{3300633C-454A-4736-A28D-DC185DF7BA63}" type="presOf" srcId="{1B932B41-9C9D-4DB3-85D4-100AAD93835D}" destId="{755E8BC5-6160-404F-A410-5F1FB0B742A2}" srcOrd="0" destOrd="0" presId="urn:microsoft.com/office/officeart/2005/8/layout/vList2"/>
    <dgm:cxn modelId="{4AA72A6D-E3AB-41E0-9667-A90D30178700}" srcId="{AD534E96-FE20-4FD4-9884-27F0B7545300}" destId="{35776880-5FD8-4E44-A125-4FC99AC8FA09}" srcOrd="1" destOrd="0" parTransId="{615BF865-51DA-43AB-BBC1-8836C445F11A}" sibTransId="{EF05E937-3E5B-4457-A2A1-9341ABD542D9}"/>
    <dgm:cxn modelId="{FD419A74-9570-481C-A411-E946DA374757}" type="presOf" srcId="{7BE9892C-5FCE-41B2-BE8A-0E938681FDE6}" destId="{0B7B6D07-1871-4483-B6CF-EAE0D8E8C083}" srcOrd="0" destOrd="0" presId="urn:microsoft.com/office/officeart/2005/8/layout/vList2"/>
    <dgm:cxn modelId="{25586FB1-5E98-44BF-A6E2-09219E559905}" srcId="{AD534E96-FE20-4FD4-9884-27F0B7545300}" destId="{4DC3577E-5787-4799-9AC9-5F5F49413BF0}" srcOrd="2" destOrd="0" parTransId="{9F0452FD-FBE3-44B3-8B6F-FDB1A1FF56C1}" sibTransId="{326AF97C-2F63-4273-985D-B77D7686C36A}"/>
    <dgm:cxn modelId="{DA6ABDC7-7269-4032-98EE-66EBECB6469F}" srcId="{AD534E96-FE20-4FD4-9884-27F0B7545300}" destId="{7BE9892C-5FCE-41B2-BE8A-0E938681FDE6}" srcOrd="0" destOrd="0" parTransId="{D93D1F82-CD02-44FC-A169-DFCE73A04616}" sibTransId="{21A48516-C779-4A0C-84F4-E8C8A7325DED}"/>
    <dgm:cxn modelId="{C96796D5-B130-4805-9AAC-9A390EE78A74}" type="presOf" srcId="{AD534E96-FE20-4FD4-9884-27F0B7545300}" destId="{E1C98140-BE7D-444F-8F51-54B9807C5AE5}" srcOrd="0" destOrd="0" presId="urn:microsoft.com/office/officeart/2005/8/layout/vList2"/>
    <dgm:cxn modelId="{DD7C51CC-1B7B-44E7-9C40-8C49CFCE86E9}" type="presParOf" srcId="{755E8BC5-6160-404F-A410-5F1FB0B742A2}" destId="{E1C98140-BE7D-444F-8F51-54B9807C5AE5}" srcOrd="0" destOrd="0" presId="urn:microsoft.com/office/officeart/2005/8/layout/vList2"/>
    <dgm:cxn modelId="{4BD22CC6-8DCB-45C8-98FA-CE3269DA3319}" type="presParOf" srcId="{755E8BC5-6160-404F-A410-5F1FB0B742A2}" destId="{0B7B6D07-1871-4483-B6CF-EAE0D8E8C083}"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98140-BE7D-444F-8F51-54B9807C5AE5}">
      <dsp:nvSpPr>
        <dsp:cNvPr id="0" name=""/>
        <dsp:cNvSpPr/>
      </dsp:nvSpPr>
      <dsp:spPr>
        <a:xfrm>
          <a:off x="0" y="0"/>
          <a:ext cx="10363826" cy="8669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CONTEXT</a:t>
          </a:r>
          <a:endParaRPr lang="en-US" sz="3800" kern="1200"/>
        </a:p>
      </dsp:txBody>
      <dsp:txXfrm>
        <a:off x="42322" y="42322"/>
        <a:ext cx="10279182" cy="782326"/>
      </dsp:txXfrm>
    </dsp:sp>
    <dsp:sp modelId="{0B7B6D07-1871-4483-B6CF-EAE0D8E8C083}">
      <dsp:nvSpPr>
        <dsp:cNvPr id="0" name=""/>
        <dsp:cNvSpPr/>
      </dsp:nvSpPr>
      <dsp:spPr>
        <a:xfrm>
          <a:off x="0" y="886978"/>
          <a:ext cx="10363826" cy="251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051"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US" sz="3000" kern="1200"/>
            <a:t>In India every year nearly 4 to 5 lakh accidents happen .in those accidents almost 2 to 3 lakh people die.</a:t>
          </a:r>
        </a:p>
        <a:p>
          <a:pPr marL="285750" lvl="1" indent="-285750" algn="l" defTabSz="1333500">
            <a:lnSpc>
              <a:spcPct val="90000"/>
            </a:lnSpc>
            <a:spcBef>
              <a:spcPct val="0"/>
            </a:spcBef>
            <a:spcAft>
              <a:spcPct val="20000"/>
            </a:spcAft>
            <a:buChar char="•"/>
          </a:pPr>
          <a:r>
            <a:rPr lang="en-US" sz="3000" kern="1200" dirty="0"/>
            <a:t>Many of these accidents happen due to reasons like obstacles on the road and low visibility during night.</a:t>
          </a:r>
        </a:p>
        <a:p>
          <a:pPr marL="285750" lvl="1" indent="-285750" algn="l" defTabSz="1333500">
            <a:lnSpc>
              <a:spcPct val="90000"/>
            </a:lnSpc>
            <a:spcBef>
              <a:spcPct val="0"/>
            </a:spcBef>
            <a:spcAft>
              <a:spcPct val="20000"/>
            </a:spcAft>
            <a:buChar char="•"/>
          </a:pPr>
          <a:r>
            <a:rPr lang="en-US" sz="3000" kern="1200" dirty="0"/>
            <a:t>These minute human errors are making such huge losses to the society.</a:t>
          </a:r>
        </a:p>
      </dsp:txBody>
      <dsp:txXfrm>
        <a:off x="0" y="886978"/>
        <a:ext cx="10363826" cy="2517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AA8969-E916-40D4-9269-6378B6409A4B}"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94E34-5E67-4633-9CAF-6A68469F5D9E}" type="slidenum">
              <a:rPr lang="en-US" smtClean="0"/>
              <a:t>‹#›</a:t>
            </a:fld>
            <a:endParaRPr lang="en-US"/>
          </a:p>
        </p:txBody>
      </p:sp>
    </p:spTree>
    <p:extLst>
      <p:ext uri="{BB962C8B-B14F-4D97-AF65-F5344CB8AC3E}">
        <p14:creationId xmlns:p14="http://schemas.microsoft.com/office/powerpoint/2010/main" val="2158277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266110-017D-4E75-9B57-90697B4E10C8}"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19564168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266110-017D-4E75-9B57-90697B4E10C8}"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16844105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266110-017D-4E75-9B57-90697B4E10C8}"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38457842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266110-017D-4E75-9B57-90697B4E10C8}"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78EA6-E654-4995-9413-545B2E18A33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368457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266110-017D-4E75-9B57-90697B4E10C8}"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249693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1266110-017D-4E75-9B57-90697B4E10C8}" type="datetimeFigureOut">
              <a:rPr lang="en-US" smtClean="0"/>
              <a:t>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23808219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1266110-017D-4E75-9B57-90697B4E10C8}" type="datetimeFigureOut">
              <a:rPr lang="en-US" smtClean="0"/>
              <a:t>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10284120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66110-017D-4E75-9B57-90697B4E10C8}"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2936099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66110-017D-4E75-9B57-90697B4E10C8}"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1476011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66110-017D-4E75-9B57-90697B4E10C8}"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222208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266110-017D-4E75-9B57-90697B4E10C8}"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31861339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266110-017D-4E75-9B57-90697B4E10C8}"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223447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266110-017D-4E75-9B57-90697B4E10C8}" type="datetimeFigureOut">
              <a:rPr lang="en-US" smtClean="0"/>
              <a:t>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103846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266110-017D-4E75-9B57-90697B4E10C8}" type="datetimeFigureOut">
              <a:rPr lang="en-US" smtClean="0"/>
              <a:t>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13612901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1266110-017D-4E75-9B57-90697B4E10C8}" type="datetimeFigureOut">
              <a:rPr lang="en-US" smtClean="0"/>
              <a:t>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31030786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266110-017D-4E75-9B57-90697B4E10C8}"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3641193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266110-017D-4E75-9B57-90697B4E10C8}"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78EA6-E654-4995-9413-545B2E18A33D}" type="slidenum">
              <a:rPr lang="en-US" smtClean="0"/>
              <a:t>‹#›</a:t>
            </a:fld>
            <a:endParaRPr lang="en-US"/>
          </a:p>
        </p:txBody>
      </p:sp>
    </p:spTree>
    <p:extLst>
      <p:ext uri="{BB962C8B-B14F-4D97-AF65-F5344CB8AC3E}">
        <p14:creationId xmlns:p14="http://schemas.microsoft.com/office/powerpoint/2010/main" val="12571716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1266110-017D-4E75-9B57-90697B4E10C8}" type="datetimeFigureOut">
              <a:rPr lang="en-US" smtClean="0"/>
              <a:t>2/2/2022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9078EA6-E654-4995-9413-545B2E18A33D}" type="slidenum">
              <a:rPr lang="en-US" smtClean="0"/>
              <a:t>‹#›</a:t>
            </a:fld>
            <a:endParaRPr lang="en-US"/>
          </a:p>
        </p:txBody>
      </p:sp>
    </p:spTree>
    <p:extLst>
      <p:ext uri="{BB962C8B-B14F-4D97-AF65-F5344CB8AC3E}">
        <p14:creationId xmlns:p14="http://schemas.microsoft.com/office/powerpoint/2010/main" val="134475755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59E432-555B-4F4E-8615-17DBB3A40BEE}"/>
              </a:ext>
            </a:extLst>
          </p:cNvPr>
          <p:cNvPicPr>
            <a:picLocks noChangeAspect="1"/>
          </p:cNvPicPr>
          <p:nvPr/>
        </p:nvPicPr>
        <p:blipFill>
          <a:blip r:embed="rId2"/>
          <a:stretch>
            <a:fillRect/>
          </a:stretch>
        </p:blipFill>
        <p:spPr>
          <a:xfrm>
            <a:off x="11132598" y="1"/>
            <a:ext cx="1059402" cy="897768"/>
          </a:xfrm>
          <a:prstGeom prst="rect">
            <a:avLst/>
          </a:prstGeom>
        </p:spPr>
      </p:pic>
      <p:sp>
        <p:nvSpPr>
          <p:cNvPr id="2" name="TextBox 1">
            <a:extLst>
              <a:ext uri="{FF2B5EF4-FFF2-40B4-BE49-F238E27FC236}">
                <a16:creationId xmlns:a16="http://schemas.microsoft.com/office/drawing/2014/main" id="{ABFD1F42-2A88-4497-91F6-1ADA1B7E5505}"/>
              </a:ext>
            </a:extLst>
          </p:cNvPr>
          <p:cNvSpPr txBox="1"/>
          <p:nvPr/>
        </p:nvSpPr>
        <p:spPr>
          <a:xfrm>
            <a:off x="1611084" y="227095"/>
            <a:ext cx="8092209" cy="2123658"/>
          </a:xfrm>
          <a:prstGeom prst="rect">
            <a:avLst/>
          </a:prstGeom>
          <a:noFill/>
        </p:spPr>
        <p:txBody>
          <a:bodyPr wrap="square" rtlCol="0">
            <a:spAutoFit/>
          </a:bodyPr>
          <a:lstStyle/>
          <a:p>
            <a:pPr algn="ctr"/>
            <a:r>
              <a:rPr lang="en-US" sz="4400" b="1" dirty="0">
                <a:solidFill>
                  <a:schemeClr val="tx1">
                    <a:lumMod val="85000"/>
                    <a:lumOff val="15000"/>
                  </a:schemeClr>
                </a:solidFill>
                <a:latin typeface="Bahnschrift Light Condensed" panose="020B0502040204020203" pitchFamily="34" charset="0"/>
              </a:rPr>
              <a:t> AI BASED TOOL TO ASSIST VEHICLES IN DETECTING OBJECTS TO AVOID ACCIDENTS</a:t>
            </a:r>
            <a:r>
              <a:rPr lang="en-US" sz="4000" b="1" dirty="0">
                <a:latin typeface="Bahnschrift Light Condensed" panose="020B0502040204020203" pitchFamily="34" charset="0"/>
              </a:rPr>
              <a:t>.</a:t>
            </a:r>
          </a:p>
          <a:p>
            <a:endParaRPr lang="en-US" sz="4400" dirty="0">
              <a:latin typeface="Bahnschrift Light Condensed" panose="020B0502040204020203" pitchFamily="34" charset="0"/>
            </a:endParaRPr>
          </a:p>
        </p:txBody>
      </p:sp>
      <p:sp>
        <p:nvSpPr>
          <p:cNvPr id="4" name="TextBox 3">
            <a:extLst>
              <a:ext uri="{FF2B5EF4-FFF2-40B4-BE49-F238E27FC236}">
                <a16:creationId xmlns:a16="http://schemas.microsoft.com/office/drawing/2014/main" id="{E737AC14-559F-4E5B-8924-9A23EA193509}"/>
              </a:ext>
            </a:extLst>
          </p:cNvPr>
          <p:cNvSpPr txBox="1"/>
          <p:nvPr/>
        </p:nvSpPr>
        <p:spPr>
          <a:xfrm>
            <a:off x="4279797" y="1869069"/>
            <a:ext cx="4458789" cy="2862322"/>
          </a:xfrm>
          <a:prstGeom prst="rect">
            <a:avLst/>
          </a:prstGeom>
          <a:noFill/>
        </p:spPr>
        <p:txBody>
          <a:bodyPr wrap="square" rtlCol="0">
            <a:spAutoFit/>
          </a:bodyPr>
          <a:lstStyle/>
          <a:p>
            <a:r>
              <a:rPr lang="en-US" sz="3600" dirty="0">
                <a:latin typeface="Bahnschrift Light Condensed" panose="020B0502040204020203" pitchFamily="34" charset="0"/>
              </a:rPr>
              <a:t>Team members: </a:t>
            </a:r>
          </a:p>
          <a:p>
            <a:r>
              <a:rPr lang="en-US" sz="3600" dirty="0">
                <a:latin typeface="Bahnschrift Light Condensed" panose="020B0502040204020203" pitchFamily="34" charset="0"/>
              </a:rPr>
              <a:t>2010030536- Shravan </a:t>
            </a:r>
          </a:p>
          <a:p>
            <a:r>
              <a:rPr lang="en-US" sz="3600" dirty="0">
                <a:latin typeface="Bahnschrift Light Condensed" panose="020B0502040204020203" pitchFamily="34" charset="0"/>
              </a:rPr>
              <a:t>2010030033-Santosh</a:t>
            </a:r>
          </a:p>
          <a:p>
            <a:r>
              <a:rPr lang="en-US" sz="3600" dirty="0">
                <a:latin typeface="Bahnschrift Light Condensed" panose="020B0502040204020203" pitchFamily="34" charset="0"/>
              </a:rPr>
              <a:t>2010030358-Avinash</a:t>
            </a:r>
          </a:p>
          <a:p>
            <a:r>
              <a:rPr lang="en-US" sz="3600">
                <a:latin typeface="Bahnschrift Light Condensed" panose="020B0502040204020203" pitchFamily="34" charset="0"/>
              </a:rPr>
              <a:t>2010030513-Akhil</a:t>
            </a:r>
            <a:endParaRPr lang="en-US" sz="3600" dirty="0">
              <a:latin typeface="Bahnschrift Light Condensed" panose="020B0502040204020203" pitchFamily="34" charset="0"/>
            </a:endParaRPr>
          </a:p>
        </p:txBody>
      </p:sp>
      <p:sp>
        <p:nvSpPr>
          <p:cNvPr id="3" name="TextBox 2">
            <a:extLst>
              <a:ext uri="{FF2B5EF4-FFF2-40B4-BE49-F238E27FC236}">
                <a16:creationId xmlns:a16="http://schemas.microsoft.com/office/drawing/2014/main" id="{A0AA6B98-663D-4F32-B234-246B8EF71C0C}"/>
              </a:ext>
            </a:extLst>
          </p:cNvPr>
          <p:cNvSpPr txBox="1"/>
          <p:nvPr/>
        </p:nvSpPr>
        <p:spPr>
          <a:xfrm>
            <a:off x="9291255" y="5272929"/>
            <a:ext cx="2989435" cy="1200329"/>
          </a:xfrm>
          <a:prstGeom prst="rect">
            <a:avLst/>
          </a:prstGeom>
          <a:noFill/>
        </p:spPr>
        <p:txBody>
          <a:bodyPr wrap="square" rtlCol="0">
            <a:spAutoFit/>
          </a:bodyPr>
          <a:lstStyle/>
          <a:p>
            <a:r>
              <a:rPr lang="en-US" sz="3600" dirty="0">
                <a:latin typeface="Bahnschrift Light Condensed" panose="020B0502040204020203" pitchFamily="34" charset="0"/>
              </a:rPr>
              <a:t>Guide  :</a:t>
            </a:r>
          </a:p>
          <a:p>
            <a:r>
              <a:rPr lang="en-US" sz="3600" dirty="0">
                <a:latin typeface="Bahnschrift Light Condensed" panose="020B0502040204020203" pitchFamily="34" charset="0"/>
              </a:rPr>
              <a:t>Dr . Rama Rao</a:t>
            </a:r>
            <a:endParaRPr lang="en-IN" sz="3600" dirty="0">
              <a:latin typeface="Bahnschrift Light Condensed" panose="020B0502040204020203" pitchFamily="34" charset="0"/>
            </a:endParaRPr>
          </a:p>
        </p:txBody>
      </p:sp>
    </p:spTree>
    <p:extLst>
      <p:ext uri="{BB962C8B-B14F-4D97-AF65-F5344CB8AC3E}">
        <p14:creationId xmlns:p14="http://schemas.microsoft.com/office/powerpoint/2010/main" val="1850760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4412D48-27B0-4B0E-BAAF-55AC0A883742}"/>
              </a:ext>
            </a:extLst>
          </p:cNvPr>
          <p:cNvSpPr>
            <a:spLocks noGrp="1"/>
          </p:cNvSpPr>
          <p:nvPr>
            <p:ph type="title"/>
          </p:nvPr>
        </p:nvSpPr>
        <p:spPr>
          <a:xfrm>
            <a:off x="643463" y="640831"/>
            <a:ext cx="3352128" cy="1573863"/>
          </a:xfrm>
        </p:spPr>
        <p:txBody>
          <a:bodyPr>
            <a:normAutofit/>
          </a:bodyPr>
          <a:lstStyle/>
          <a:p>
            <a:pPr algn="l"/>
            <a:r>
              <a:rPr lang="en-US" dirty="0"/>
              <a:t>STEP 1-INPUT</a:t>
            </a:r>
            <a:endParaRPr lang="en-IN"/>
          </a:p>
        </p:txBody>
      </p:sp>
      <p:sp>
        <p:nvSpPr>
          <p:cNvPr id="4" name="Content Placeholder 3">
            <a:extLst>
              <a:ext uri="{FF2B5EF4-FFF2-40B4-BE49-F238E27FC236}">
                <a16:creationId xmlns:a16="http://schemas.microsoft.com/office/drawing/2014/main" id="{2C404257-3301-4DDA-B6AC-F37D73098CD1}"/>
              </a:ext>
            </a:extLst>
          </p:cNvPr>
          <p:cNvSpPr>
            <a:spLocks noGrp="1"/>
          </p:cNvSpPr>
          <p:nvPr>
            <p:ph sz="quarter" idx="13"/>
          </p:nvPr>
        </p:nvSpPr>
        <p:spPr>
          <a:xfrm>
            <a:off x="643463" y="2367092"/>
            <a:ext cx="3352128" cy="3881309"/>
          </a:xfrm>
        </p:spPr>
        <p:txBody>
          <a:bodyPr>
            <a:normAutofit/>
          </a:bodyPr>
          <a:lstStyle/>
          <a:p>
            <a:r>
              <a:rPr lang="en-US" sz="1800" dirty="0"/>
              <a:t>THE INPUT IS CAPTIVATED FROM A CAMERA FIXED TO THE BIKE</a:t>
            </a:r>
            <a:r>
              <a:rPr lang="en-IN" sz="1800" dirty="0"/>
              <a:t> HEADLIGHT.</a:t>
            </a:r>
          </a:p>
          <a:p>
            <a:r>
              <a:rPr lang="en-IN" sz="1800" dirty="0"/>
              <a:t>THE CAMERA USED WILL BE A 4k resolution WIDE ANGLED CAMERA FOR BETTER RESULTS.</a:t>
            </a:r>
          </a:p>
          <a:p>
            <a:endParaRPr lang="en-US" sz="1800" dirty="0"/>
          </a:p>
        </p:txBody>
      </p:sp>
      <p:sp>
        <p:nvSpPr>
          <p:cNvPr id="75" name="Rectangle 74">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15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ide Vision launches AI-based collision-avoidance system for motorcycles -  Green Car Congress">
            <a:extLst>
              <a:ext uri="{FF2B5EF4-FFF2-40B4-BE49-F238E27FC236}">
                <a16:creationId xmlns:a16="http://schemas.microsoft.com/office/drawing/2014/main" id="{9F803609-BA3F-4E33-B471-F33292D625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9" r="37576"/>
          <a:stretch/>
        </p:blipFill>
        <p:spPr bwMode="auto">
          <a:xfrm>
            <a:off x="4712842" y="10"/>
            <a:ext cx="74791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8150"/>
          <a:stretch/>
        </p:blipFill>
        <p:spPr>
          <a:xfrm>
            <a:off x="4651242" y="0"/>
            <a:ext cx="7540758" cy="6858000"/>
          </a:xfrm>
          <a:prstGeom prst="rect">
            <a:avLst/>
          </a:prstGeom>
        </p:spPr>
      </p:pic>
      <p:pic>
        <p:nvPicPr>
          <p:cNvPr id="5" name="Picture 4">
            <a:extLst>
              <a:ext uri="{FF2B5EF4-FFF2-40B4-BE49-F238E27FC236}">
                <a16:creationId xmlns:a16="http://schemas.microsoft.com/office/drawing/2014/main" id="{4C0D86F0-126C-4B29-A050-F52B1DF562BD}"/>
              </a:ext>
            </a:extLst>
          </p:cNvPr>
          <p:cNvPicPr>
            <a:picLocks noChangeAspect="1"/>
          </p:cNvPicPr>
          <p:nvPr/>
        </p:nvPicPr>
        <p:blipFill>
          <a:blip r:embed="rId5"/>
          <a:stretch>
            <a:fillRect/>
          </a:stretch>
        </p:blipFill>
        <p:spPr>
          <a:xfrm>
            <a:off x="11132598" y="1"/>
            <a:ext cx="1059402" cy="897768"/>
          </a:xfrm>
          <a:prstGeom prst="rect">
            <a:avLst/>
          </a:prstGeom>
        </p:spPr>
      </p:pic>
    </p:spTree>
    <p:extLst>
      <p:ext uri="{BB962C8B-B14F-4D97-AF65-F5344CB8AC3E}">
        <p14:creationId xmlns:p14="http://schemas.microsoft.com/office/powerpoint/2010/main" val="21115155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52F02-87EB-4F11-BE66-F1F8C4747470}"/>
              </a:ext>
            </a:extLst>
          </p:cNvPr>
          <p:cNvSpPr>
            <a:spLocks noGrp="1"/>
          </p:cNvSpPr>
          <p:nvPr>
            <p:ph type="title"/>
          </p:nvPr>
        </p:nvSpPr>
        <p:spPr>
          <a:xfrm>
            <a:off x="8196408" y="640831"/>
            <a:ext cx="3352128" cy="1573863"/>
          </a:xfrm>
        </p:spPr>
        <p:txBody>
          <a:bodyPr>
            <a:normAutofit/>
          </a:bodyPr>
          <a:lstStyle/>
          <a:p>
            <a:pPr algn="l"/>
            <a:r>
              <a:rPr lang="en-US" dirty="0"/>
              <a:t>STEP 2- IMAGE ENHANCEMENT</a:t>
            </a:r>
            <a:br>
              <a:rPr lang="en-IN" dirty="0"/>
            </a:br>
            <a:endParaRPr lang="en-IN" dirty="0"/>
          </a:p>
        </p:txBody>
      </p:sp>
      <p:pic>
        <p:nvPicPr>
          <p:cNvPr id="5" name="Picture 4">
            <a:extLst>
              <a:ext uri="{FF2B5EF4-FFF2-40B4-BE49-F238E27FC236}">
                <a16:creationId xmlns:a16="http://schemas.microsoft.com/office/drawing/2014/main" id="{367681A7-063E-49BF-8C95-81C3D4D0DD45}"/>
              </a:ext>
            </a:extLst>
          </p:cNvPr>
          <p:cNvPicPr>
            <a:picLocks noChangeAspect="1"/>
          </p:cNvPicPr>
          <p:nvPr/>
        </p:nvPicPr>
        <p:blipFill>
          <a:blip r:embed="rId3"/>
          <a:stretch>
            <a:fillRect/>
          </a:stretch>
        </p:blipFill>
        <p:spPr>
          <a:xfrm>
            <a:off x="1001487" y="2016329"/>
            <a:ext cx="6373490" cy="2772467"/>
          </a:xfrm>
          <a:prstGeom prst="rect">
            <a:avLst/>
          </a:prstGeom>
        </p:spPr>
      </p:pic>
      <p:sp>
        <p:nvSpPr>
          <p:cNvPr id="3" name="Content Placeholder 2">
            <a:extLst>
              <a:ext uri="{FF2B5EF4-FFF2-40B4-BE49-F238E27FC236}">
                <a16:creationId xmlns:a16="http://schemas.microsoft.com/office/drawing/2014/main" id="{24984D74-9A87-4B48-B0B1-80E223D6CAA9}"/>
              </a:ext>
            </a:extLst>
          </p:cNvPr>
          <p:cNvSpPr>
            <a:spLocks noGrp="1"/>
          </p:cNvSpPr>
          <p:nvPr>
            <p:ph sz="quarter" idx="13"/>
          </p:nvPr>
        </p:nvSpPr>
        <p:spPr>
          <a:xfrm>
            <a:off x="8196408" y="2367092"/>
            <a:ext cx="3352128" cy="3881309"/>
          </a:xfrm>
        </p:spPr>
        <p:txBody>
          <a:bodyPr>
            <a:normAutofit/>
          </a:bodyPr>
          <a:lstStyle/>
          <a:p>
            <a:pPr marL="285750" indent="-285750">
              <a:lnSpc>
                <a:spcPct val="110000"/>
              </a:lnSpc>
              <a:buFont typeface="Arial" panose="020B0604020202020204" pitchFamily="34" charset="0"/>
              <a:buChar char="•"/>
            </a:pPr>
            <a:r>
              <a:rPr lang="en-US" sz="1500"/>
              <a:t>THE IMAGE IS RECEIVED BY THE Arduino ACCOMPANIED TO THE CAMERA.</a:t>
            </a:r>
          </a:p>
          <a:p>
            <a:pPr marL="285750" indent="-285750">
              <a:lnSpc>
                <a:spcPct val="110000"/>
              </a:lnSpc>
              <a:buFont typeface="Arial" panose="020B0604020202020204" pitchFamily="34" charset="0"/>
              <a:buChar char="•"/>
            </a:pPr>
            <a:r>
              <a:rPr lang="en-US" sz="1500"/>
              <a:t>As the pictures are taken at night time, to enhance the clarity some changes(</a:t>
            </a:r>
            <a:r>
              <a:rPr lang="en-US" sz="1500" i="1"/>
              <a:t>increasing brightness,contrast, adjusting saturation</a:t>
            </a:r>
            <a:r>
              <a:rPr lang="en-US" sz="1500"/>
              <a:t>) are made.</a:t>
            </a:r>
          </a:p>
          <a:p>
            <a:pPr marL="285750" indent="-285750">
              <a:lnSpc>
                <a:spcPct val="110000"/>
              </a:lnSpc>
              <a:buFont typeface="Arial" panose="020B0604020202020204" pitchFamily="34" charset="0"/>
              <a:buChar char="•"/>
            </a:pPr>
            <a:r>
              <a:rPr lang="en-US" sz="1500"/>
              <a:t>THE IMAGE IS ENHANCED AND SENT  FOR IMAGE PROCESSING .</a:t>
            </a:r>
          </a:p>
          <a:p>
            <a:pPr marL="285750" indent="-285750">
              <a:lnSpc>
                <a:spcPct val="110000"/>
              </a:lnSpc>
              <a:buFont typeface="Arial" panose="020B0604020202020204" pitchFamily="34" charset="0"/>
              <a:buChar char="•"/>
            </a:pPr>
            <a:endParaRPr lang="en-IN" sz="1500"/>
          </a:p>
          <a:p>
            <a:pPr>
              <a:lnSpc>
                <a:spcPct val="110000"/>
              </a:lnSpc>
            </a:pPr>
            <a:endParaRPr lang="en-IN" sz="1500"/>
          </a:p>
        </p:txBody>
      </p:sp>
    </p:spTree>
    <p:extLst>
      <p:ext uri="{BB962C8B-B14F-4D97-AF65-F5344CB8AC3E}">
        <p14:creationId xmlns:p14="http://schemas.microsoft.com/office/powerpoint/2010/main" val="312847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BDE10F-C345-4F25-BBD7-CA75D6B59417}"/>
              </a:ext>
            </a:extLst>
          </p:cNvPr>
          <p:cNvSpPr>
            <a:spLocks noGrp="1"/>
          </p:cNvSpPr>
          <p:nvPr>
            <p:ph type="title"/>
          </p:nvPr>
        </p:nvSpPr>
        <p:spPr>
          <a:xfrm>
            <a:off x="6516210" y="745065"/>
            <a:ext cx="5462726" cy="1161336"/>
          </a:xfrm>
        </p:spPr>
        <p:txBody>
          <a:bodyPr>
            <a:normAutofit/>
          </a:bodyPr>
          <a:lstStyle/>
          <a:p>
            <a:pPr algn="l"/>
            <a:r>
              <a:rPr lang="en-US" dirty="0"/>
              <a:t>Step 3-Dataset training</a:t>
            </a:r>
            <a:endParaRPr lang="en-IN" dirty="0"/>
          </a:p>
        </p:txBody>
      </p:sp>
      <p:sp>
        <p:nvSpPr>
          <p:cNvPr id="3" name="Content Placeholder 2">
            <a:extLst>
              <a:ext uri="{FF2B5EF4-FFF2-40B4-BE49-F238E27FC236}">
                <a16:creationId xmlns:a16="http://schemas.microsoft.com/office/drawing/2014/main" id="{7D671113-3607-4911-8286-9BC4091A5B06}"/>
              </a:ext>
            </a:extLst>
          </p:cNvPr>
          <p:cNvSpPr>
            <a:spLocks noGrp="1"/>
          </p:cNvSpPr>
          <p:nvPr>
            <p:ph sz="quarter" idx="13"/>
          </p:nvPr>
        </p:nvSpPr>
        <p:spPr>
          <a:xfrm>
            <a:off x="6818050" y="1935332"/>
            <a:ext cx="4730486" cy="4313069"/>
          </a:xfrm>
        </p:spPr>
        <p:txBody>
          <a:bodyPr>
            <a:normAutofit fontScale="77500" lnSpcReduction="20000"/>
          </a:bodyPr>
          <a:lstStyle/>
          <a:p>
            <a:pPr marL="0" indent="0">
              <a:buNone/>
            </a:pPr>
            <a:r>
              <a:rPr lang="en-US" sz="1900" dirty="0"/>
              <a:t>Here we are going to train our software by providing proper datasets.</a:t>
            </a:r>
          </a:p>
          <a:p>
            <a:pPr marL="0" indent="0">
              <a:buNone/>
            </a:pPr>
            <a:r>
              <a:rPr lang="en-US" sz="1900" dirty="0"/>
              <a:t>1. Feed a machine learning model training input data</a:t>
            </a:r>
          </a:p>
          <a:p>
            <a:pPr marL="0" indent="0">
              <a:buNone/>
            </a:pPr>
            <a:endParaRPr lang="en-US" sz="1900" dirty="0"/>
          </a:p>
          <a:p>
            <a:pPr marL="0" indent="0">
              <a:buNone/>
            </a:pPr>
            <a:r>
              <a:rPr lang="en-US" sz="1900" dirty="0"/>
              <a:t>2. Tag training data with a desired output. The model transforms the training data into text vectors – numbers that represent data features.</a:t>
            </a:r>
          </a:p>
          <a:p>
            <a:pPr marL="0" indent="0">
              <a:buNone/>
            </a:pPr>
            <a:endParaRPr lang="en-US" sz="1900" dirty="0"/>
          </a:p>
          <a:p>
            <a:pPr marL="0" indent="0">
              <a:buNone/>
            </a:pPr>
            <a:r>
              <a:rPr lang="en-US" sz="1900" dirty="0"/>
              <a:t>3. Test your model by feeding it testing (or unseen) data. Algorithms are trained to associate feature vectors with tags based on manually tagged samples, then learn to make predictions when processing unseen data</a:t>
            </a:r>
            <a:r>
              <a:rPr lang="en-US" sz="1800" dirty="0"/>
              <a:t>.</a:t>
            </a:r>
          </a:p>
        </p:txBody>
      </p:sp>
      <p:pic>
        <p:nvPicPr>
          <p:cNvPr id="5" name="Picture 4">
            <a:extLst>
              <a:ext uri="{FF2B5EF4-FFF2-40B4-BE49-F238E27FC236}">
                <a16:creationId xmlns:a16="http://schemas.microsoft.com/office/drawing/2014/main" id="{18076F20-4ADC-4ADD-A936-F03244BA1E67}"/>
              </a:ext>
            </a:extLst>
          </p:cNvPr>
          <p:cNvPicPr>
            <a:picLocks noChangeAspect="1"/>
          </p:cNvPicPr>
          <p:nvPr/>
        </p:nvPicPr>
        <p:blipFill>
          <a:blip r:embed="rId3"/>
          <a:stretch>
            <a:fillRect/>
          </a:stretch>
        </p:blipFill>
        <p:spPr>
          <a:xfrm>
            <a:off x="1296140" y="837529"/>
            <a:ext cx="5007007" cy="5182941"/>
          </a:xfrm>
          <a:prstGeom prst="rect">
            <a:avLst/>
          </a:prstGeom>
        </p:spPr>
      </p:pic>
    </p:spTree>
    <p:extLst>
      <p:ext uri="{BB962C8B-B14F-4D97-AF65-F5344CB8AC3E}">
        <p14:creationId xmlns:p14="http://schemas.microsoft.com/office/powerpoint/2010/main" val="1190432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2"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6" name="Rectangle 55">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471C17C-0C43-41D5-8BE5-77F8C93C0426}"/>
              </a:ext>
            </a:extLst>
          </p:cNvPr>
          <p:cNvPicPr>
            <a:picLocks noChangeAspect="1"/>
          </p:cNvPicPr>
          <p:nvPr/>
        </p:nvPicPr>
        <p:blipFill rotWithShape="1">
          <a:blip r:embed="rId4"/>
          <a:srcRect t="459" r="3" b="3"/>
          <a:stretch/>
        </p:blipFill>
        <p:spPr>
          <a:xfrm>
            <a:off x="1467278" y="957486"/>
            <a:ext cx="4988115" cy="494039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8" name="Picture 57">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3675A56-2B25-4235-97CA-FD19D5946941}"/>
              </a:ext>
            </a:extLst>
          </p:cNvPr>
          <p:cNvSpPr>
            <a:spLocks noGrp="1"/>
          </p:cNvSpPr>
          <p:nvPr>
            <p:ph type="title"/>
          </p:nvPr>
        </p:nvSpPr>
        <p:spPr>
          <a:xfrm>
            <a:off x="7016878" y="954852"/>
            <a:ext cx="3707844" cy="3131913"/>
          </a:xfrm>
        </p:spPr>
        <p:txBody>
          <a:bodyPr vert="horz" lIns="91440" tIns="45720" rIns="91440" bIns="45720" rtlCol="0" anchor="b">
            <a:normAutofit/>
          </a:bodyPr>
          <a:lstStyle/>
          <a:p>
            <a:r>
              <a:rPr lang="en-US" sz="4800" dirty="0"/>
              <a:t>Images of few datasets</a:t>
            </a:r>
          </a:p>
        </p:txBody>
      </p:sp>
    </p:spTree>
    <p:extLst>
      <p:ext uri="{BB962C8B-B14F-4D97-AF65-F5344CB8AC3E}">
        <p14:creationId xmlns:p14="http://schemas.microsoft.com/office/powerpoint/2010/main" val="368767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 name="Rectangle 12">
            <a:extLst>
              <a:ext uri="{FF2B5EF4-FFF2-40B4-BE49-F238E27FC236}">
                <a16:creationId xmlns:a16="http://schemas.microsoft.com/office/drawing/2014/main" id="{B63B6C0C-65BB-4F38-9C8A-0892266F8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14">
            <a:extLst>
              <a:ext uri="{FF2B5EF4-FFF2-40B4-BE49-F238E27FC236}">
                <a16:creationId xmlns:a16="http://schemas.microsoft.com/office/drawing/2014/main" id="{09D77137-01B7-45E4-AA14-CD9E779B443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F3D40AE-4821-4003-9E88-265CC5D4F303}"/>
              </a:ext>
            </a:extLst>
          </p:cNvPr>
          <p:cNvSpPr>
            <a:spLocks noGrp="1"/>
          </p:cNvSpPr>
          <p:nvPr>
            <p:ph type="title"/>
          </p:nvPr>
        </p:nvSpPr>
        <p:spPr>
          <a:xfrm>
            <a:off x="913774" y="1365957"/>
            <a:ext cx="10364452" cy="4041422"/>
          </a:xfrm>
        </p:spPr>
        <p:txBody>
          <a:bodyPr vert="horz" lIns="91440" tIns="45720" rIns="91440" bIns="45720" rtlCol="0" anchor="ctr">
            <a:normAutofit/>
          </a:bodyPr>
          <a:lstStyle/>
          <a:p>
            <a:r>
              <a:rPr lang="en-US" sz="8000" dirty="0"/>
              <a:t>Flowchart of object detection</a:t>
            </a:r>
            <a:br>
              <a:rPr lang="en-US" sz="8000" dirty="0"/>
            </a:br>
            <a:endParaRPr lang="en-US" sz="8000" dirty="0"/>
          </a:p>
        </p:txBody>
      </p:sp>
    </p:spTree>
    <p:extLst>
      <p:ext uri="{BB962C8B-B14F-4D97-AF65-F5344CB8AC3E}">
        <p14:creationId xmlns:p14="http://schemas.microsoft.com/office/powerpoint/2010/main" val="20770976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20">
            <a:extLst>
              <a:ext uri="{FF2B5EF4-FFF2-40B4-BE49-F238E27FC236}">
                <a16:creationId xmlns:a16="http://schemas.microsoft.com/office/drawing/2014/main" id="{B4CF151E-AEAE-475E-8EC5-750ED0112D6E}"/>
              </a:ext>
            </a:extLst>
          </p:cNvPr>
          <p:cNvSpPr/>
          <p:nvPr/>
        </p:nvSpPr>
        <p:spPr>
          <a:xfrm>
            <a:off x="3733800" y="2896668"/>
            <a:ext cx="2438400" cy="914400"/>
          </a:xfrm>
          <a:prstGeom prst="parallelogram">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DATASET TRAINING</a:t>
            </a:r>
            <a:endParaRPr lang="en-IN" dirty="0"/>
          </a:p>
        </p:txBody>
      </p:sp>
      <p:sp>
        <p:nvSpPr>
          <p:cNvPr id="22" name="Flowchart: Alternate Process 21">
            <a:extLst>
              <a:ext uri="{FF2B5EF4-FFF2-40B4-BE49-F238E27FC236}">
                <a16:creationId xmlns:a16="http://schemas.microsoft.com/office/drawing/2014/main" id="{FD84EAE5-12E1-4856-8C24-B5B2CCC75521}"/>
              </a:ext>
            </a:extLst>
          </p:cNvPr>
          <p:cNvSpPr/>
          <p:nvPr/>
        </p:nvSpPr>
        <p:spPr>
          <a:xfrm>
            <a:off x="4038600" y="1649528"/>
            <a:ext cx="2514600" cy="914400"/>
          </a:xfrm>
          <a:prstGeom prst="flowChartAlternate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IMAGE ENCHANCEMENT</a:t>
            </a:r>
            <a:endParaRPr lang="en-IN" dirty="0"/>
          </a:p>
        </p:txBody>
      </p:sp>
      <p:sp>
        <p:nvSpPr>
          <p:cNvPr id="23" name="Flowchart: Process 22">
            <a:extLst>
              <a:ext uri="{FF2B5EF4-FFF2-40B4-BE49-F238E27FC236}">
                <a16:creationId xmlns:a16="http://schemas.microsoft.com/office/drawing/2014/main" id="{FF7D2E0F-E1E3-4ABA-8790-24962AE8B10D}"/>
              </a:ext>
            </a:extLst>
          </p:cNvPr>
          <p:cNvSpPr/>
          <p:nvPr/>
        </p:nvSpPr>
        <p:spPr>
          <a:xfrm>
            <a:off x="4067695" y="256295"/>
            <a:ext cx="2438400" cy="838200"/>
          </a:xfrm>
          <a:prstGeom prst="flowChart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INPUT</a:t>
            </a:r>
            <a:endParaRPr lang="en-IN" dirty="0"/>
          </a:p>
        </p:txBody>
      </p:sp>
      <p:cxnSp>
        <p:nvCxnSpPr>
          <p:cNvPr id="39" name="Straight Arrow Connector 38">
            <a:extLst>
              <a:ext uri="{FF2B5EF4-FFF2-40B4-BE49-F238E27FC236}">
                <a16:creationId xmlns:a16="http://schemas.microsoft.com/office/drawing/2014/main" id="{5396C330-434C-4398-9ED6-08877A0E043D}"/>
              </a:ext>
            </a:extLst>
          </p:cNvPr>
          <p:cNvCxnSpPr/>
          <p:nvPr/>
        </p:nvCxnSpPr>
        <p:spPr>
          <a:xfrm>
            <a:off x="5105400" y="1073496"/>
            <a:ext cx="0" cy="59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273BE6-5EB7-46E9-9FEC-066F24D5D80D}"/>
              </a:ext>
            </a:extLst>
          </p:cNvPr>
          <p:cNvCxnSpPr>
            <a:cxnSpLocks/>
          </p:cNvCxnSpPr>
          <p:nvPr/>
        </p:nvCxnSpPr>
        <p:spPr>
          <a:xfrm>
            <a:off x="5094316" y="2563928"/>
            <a:ext cx="0" cy="332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FD0824-8EC7-4F3B-85DF-FC87A27D717E}"/>
              </a:ext>
            </a:extLst>
          </p:cNvPr>
          <p:cNvCxnSpPr>
            <a:cxnSpLocks/>
          </p:cNvCxnSpPr>
          <p:nvPr/>
        </p:nvCxnSpPr>
        <p:spPr>
          <a:xfrm>
            <a:off x="5029200" y="3753167"/>
            <a:ext cx="0" cy="40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E4B9963-8702-473E-B06F-349AA441328C}"/>
              </a:ext>
            </a:extLst>
          </p:cNvPr>
          <p:cNvCxnSpPr/>
          <p:nvPr/>
        </p:nvCxnSpPr>
        <p:spPr>
          <a:xfrm>
            <a:off x="5029200" y="5111345"/>
            <a:ext cx="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Flowchart: Data 49">
            <a:extLst>
              <a:ext uri="{FF2B5EF4-FFF2-40B4-BE49-F238E27FC236}">
                <a16:creationId xmlns:a16="http://schemas.microsoft.com/office/drawing/2014/main" id="{3600F2B0-2B6C-4CCC-A768-9509CF842BB8}"/>
              </a:ext>
            </a:extLst>
          </p:cNvPr>
          <p:cNvSpPr/>
          <p:nvPr/>
        </p:nvSpPr>
        <p:spPr>
          <a:xfrm>
            <a:off x="7579821" y="4179382"/>
            <a:ext cx="1905000" cy="914400"/>
          </a:xfrm>
          <a:prstGeom prst="flowChartInputOutp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If fails</a:t>
            </a:r>
            <a:endParaRPr lang="en-IN" dirty="0"/>
          </a:p>
        </p:txBody>
      </p:sp>
      <p:sp>
        <p:nvSpPr>
          <p:cNvPr id="51" name="Flowchart: Terminator 50">
            <a:extLst>
              <a:ext uri="{FF2B5EF4-FFF2-40B4-BE49-F238E27FC236}">
                <a16:creationId xmlns:a16="http://schemas.microsoft.com/office/drawing/2014/main" id="{B5A38159-65EA-4943-9E7E-02D99C822D4E}"/>
              </a:ext>
            </a:extLst>
          </p:cNvPr>
          <p:cNvSpPr/>
          <p:nvPr/>
        </p:nvSpPr>
        <p:spPr>
          <a:xfrm>
            <a:off x="7954582" y="5516609"/>
            <a:ext cx="1188720" cy="934892"/>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Final dataset</a:t>
            </a:r>
            <a:endParaRPr lang="en-IN" dirty="0"/>
          </a:p>
        </p:txBody>
      </p:sp>
      <p:sp>
        <p:nvSpPr>
          <p:cNvPr id="62" name="Flowchart: Alternate Process 61">
            <a:extLst>
              <a:ext uri="{FF2B5EF4-FFF2-40B4-BE49-F238E27FC236}">
                <a16:creationId xmlns:a16="http://schemas.microsoft.com/office/drawing/2014/main" id="{4B17A890-BA40-4A57-9CC0-5ED72C3F2441}"/>
              </a:ext>
            </a:extLst>
          </p:cNvPr>
          <p:cNvSpPr/>
          <p:nvPr/>
        </p:nvSpPr>
        <p:spPr>
          <a:xfrm>
            <a:off x="424644" y="4164873"/>
            <a:ext cx="1660119" cy="1041573"/>
          </a:xfrm>
          <a:prstGeom prst="flowChartAlternate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Picture identification</a:t>
            </a:r>
            <a:endParaRPr lang="en-IN" dirty="0"/>
          </a:p>
        </p:txBody>
      </p:sp>
      <p:sp>
        <p:nvSpPr>
          <p:cNvPr id="63" name="Flowchart: Process 62">
            <a:extLst>
              <a:ext uri="{FF2B5EF4-FFF2-40B4-BE49-F238E27FC236}">
                <a16:creationId xmlns:a16="http://schemas.microsoft.com/office/drawing/2014/main" id="{08D0F0C6-A21E-4C38-AA28-A1212B1AFBCE}"/>
              </a:ext>
            </a:extLst>
          </p:cNvPr>
          <p:cNvSpPr/>
          <p:nvPr/>
        </p:nvSpPr>
        <p:spPr>
          <a:xfrm>
            <a:off x="457200" y="5689501"/>
            <a:ext cx="1909502" cy="762000"/>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Dataset </a:t>
            </a:r>
            <a:r>
              <a:rPr lang="en-US" dirty="0" err="1"/>
              <a:t>comparsion</a:t>
            </a:r>
            <a:endParaRPr lang="en-IN" dirty="0"/>
          </a:p>
        </p:txBody>
      </p:sp>
      <p:cxnSp>
        <p:nvCxnSpPr>
          <p:cNvPr id="65" name="Straight Connector 64">
            <a:extLst>
              <a:ext uri="{FF2B5EF4-FFF2-40B4-BE49-F238E27FC236}">
                <a16:creationId xmlns:a16="http://schemas.microsoft.com/office/drawing/2014/main" id="{A9C767C8-EA7D-493D-B280-0FF0F3FD3EE4}"/>
              </a:ext>
            </a:extLst>
          </p:cNvPr>
          <p:cNvCxnSpPr/>
          <p:nvPr/>
        </p:nvCxnSpPr>
        <p:spPr>
          <a:xfrm>
            <a:off x="5029200" y="3429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253AC0-302C-47ED-8262-7ED7FAEC6360}"/>
              </a:ext>
            </a:extLst>
          </p:cNvPr>
          <p:cNvCxnSpPr/>
          <p:nvPr/>
        </p:nvCxnSpPr>
        <p:spPr>
          <a:xfrm>
            <a:off x="1304493" y="5147063"/>
            <a:ext cx="0" cy="568643"/>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75" name="Flowchart: Process 74">
            <a:extLst>
              <a:ext uri="{FF2B5EF4-FFF2-40B4-BE49-F238E27FC236}">
                <a16:creationId xmlns:a16="http://schemas.microsoft.com/office/drawing/2014/main" id="{6338146C-3E03-49FA-9F31-F2323B074394}"/>
              </a:ext>
            </a:extLst>
          </p:cNvPr>
          <p:cNvSpPr/>
          <p:nvPr/>
        </p:nvSpPr>
        <p:spPr>
          <a:xfrm>
            <a:off x="3848100" y="4161819"/>
            <a:ext cx="2438394" cy="9495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IDENTIFICATION </a:t>
            </a:r>
          </a:p>
          <a:p>
            <a:pPr algn="ctr"/>
            <a:r>
              <a:rPr lang="en-US" dirty="0"/>
              <a:t>AND  </a:t>
            </a:r>
            <a:r>
              <a:rPr lang="en-IN" dirty="0"/>
              <a:t>DETECTION  OF DATASETS</a:t>
            </a:r>
          </a:p>
        </p:txBody>
      </p:sp>
      <p:sp>
        <p:nvSpPr>
          <p:cNvPr id="76" name="Flowchart: Connector 75">
            <a:extLst>
              <a:ext uri="{FF2B5EF4-FFF2-40B4-BE49-F238E27FC236}">
                <a16:creationId xmlns:a16="http://schemas.microsoft.com/office/drawing/2014/main" id="{D2D19CC2-0C32-4915-8A9A-D7300FED8C64}"/>
              </a:ext>
            </a:extLst>
          </p:cNvPr>
          <p:cNvSpPr/>
          <p:nvPr/>
        </p:nvSpPr>
        <p:spPr>
          <a:xfrm>
            <a:off x="4324352" y="5431385"/>
            <a:ext cx="1409696" cy="107156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a:p>
            <a:pPr algn="ctr"/>
            <a:endParaRPr lang="en-IN" dirty="0"/>
          </a:p>
        </p:txBody>
      </p:sp>
      <p:cxnSp>
        <p:nvCxnSpPr>
          <p:cNvPr id="89" name="Connector: Elbow 88">
            <a:extLst>
              <a:ext uri="{FF2B5EF4-FFF2-40B4-BE49-F238E27FC236}">
                <a16:creationId xmlns:a16="http://schemas.microsoft.com/office/drawing/2014/main" id="{64B0737B-22CB-494F-99A9-7527B411F586}"/>
              </a:ext>
            </a:extLst>
          </p:cNvPr>
          <p:cNvCxnSpPr>
            <a:cxnSpLocks/>
            <a:stCxn id="75" idx="1"/>
            <a:endCxn id="90" idx="3"/>
          </p:cNvCxnSpPr>
          <p:nvPr/>
        </p:nvCxnSpPr>
        <p:spPr>
          <a:xfrm rot="10800000">
            <a:off x="1871402" y="2202498"/>
            <a:ext cx="1976698" cy="24340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a:extLst>
              <a:ext uri="{FF2B5EF4-FFF2-40B4-BE49-F238E27FC236}">
                <a16:creationId xmlns:a16="http://schemas.microsoft.com/office/drawing/2014/main" id="{41A3315C-A98E-4EA7-84A5-3C3C1D655ADB}"/>
              </a:ext>
            </a:extLst>
          </p:cNvPr>
          <p:cNvSpPr/>
          <p:nvPr/>
        </p:nvSpPr>
        <p:spPr>
          <a:xfrm>
            <a:off x="566998" y="1745298"/>
            <a:ext cx="1304404" cy="914400"/>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Dataset loading</a:t>
            </a:r>
            <a:endParaRPr lang="en-IN" dirty="0"/>
          </a:p>
        </p:txBody>
      </p:sp>
      <p:sp>
        <p:nvSpPr>
          <p:cNvPr id="94" name="Flowchart: Alternate Process 93">
            <a:extLst>
              <a:ext uri="{FF2B5EF4-FFF2-40B4-BE49-F238E27FC236}">
                <a16:creationId xmlns:a16="http://schemas.microsoft.com/office/drawing/2014/main" id="{E3215EC5-516B-4AD1-8919-4D325F26A02E}"/>
              </a:ext>
            </a:extLst>
          </p:cNvPr>
          <p:cNvSpPr/>
          <p:nvPr/>
        </p:nvSpPr>
        <p:spPr>
          <a:xfrm>
            <a:off x="583018" y="2949093"/>
            <a:ext cx="1358091" cy="76200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Dividing picture into blocks</a:t>
            </a:r>
            <a:endParaRPr lang="en-IN" dirty="0"/>
          </a:p>
        </p:txBody>
      </p:sp>
      <p:cxnSp>
        <p:nvCxnSpPr>
          <p:cNvPr id="96" name="Straight Arrow Connector 95">
            <a:extLst>
              <a:ext uri="{FF2B5EF4-FFF2-40B4-BE49-F238E27FC236}">
                <a16:creationId xmlns:a16="http://schemas.microsoft.com/office/drawing/2014/main" id="{C580AA38-EE1D-484D-9343-122B3285C5D7}"/>
              </a:ext>
            </a:extLst>
          </p:cNvPr>
          <p:cNvCxnSpPr>
            <a:cxnSpLocks/>
          </p:cNvCxnSpPr>
          <p:nvPr/>
        </p:nvCxnSpPr>
        <p:spPr>
          <a:xfrm>
            <a:off x="1216429" y="2651595"/>
            <a:ext cx="0" cy="297498"/>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98" name="Straight Arrow Connector 97">
            <a:extLst>
              <a:ext uri="{FF2B5EF4-FFF2-40B4-BE49-F238E27FC236}">
                <a16:creationId xmlns:a16="http://schemas.microsoft.com/office/drawing/2014/main" id="{C68F9FB6-2189-4910-BD13-9E344E759052}"/>
              </a:ext>
            </a:extLst>
          </p:cNvPr>
          <p:cNvCxnSpPr>
            <a:cxnSpLocks/>
          </p:cNvCxnSpPr>
          <p:nvPr/>
        </p:nvCxnSpPr>
        <p:spPr>
          <a:xfrm>
            <a:off x="1219200" y="3704244"/>
            <a:ext cx="0" cy="500436"/>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01" name="Flowchart: Alternate Process 100">
            <a:extLst>
              <a:ext uri="{FF2B5EF4-FFF2-40B4-BE49-F238E27FC236}">
                <a16:creationId xmlns:a16="http://schemas.microsoft.com/office/drawing/2014/main" id="{7809AA88-7B65-4301-9F1B-71DBE03AC32E}"/>
              </a:ext>
            </a:extLst>
          </p:cNvPr>
          <p:cNvSpPr/>
          <p:nvPr/>
        </p:nvSpPr>
        <p:spPr>
          <a:xfrm>
            <a:off x="7772400" y="1589437"/>
            <a:ext cx="1752595" cy="88752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Feeding  images</a:t>
            </a:r>
            <a:endParaRPr lang="en-IN" dirty="0"/>
          </a:p>
        </p:txBody>
      </p:sp>
      <p:sp>
        <p:nvSpPr>
          <p:cNvPr id="103" name="Flowchart: Process 102">
            <a:extLst>
              <a:ext uri="{FF2B5EF4-FFF2-40B4-BE49-F238E27FC236}">
                <a16:creationId xmlns:a16="http://schemas.microsoft.com/office/drawing/2014/main" id="{9A3440A6-901F-4CCE-AB95-44B23838F319}"/>
              </a:ext>
            </a:extLst>
          </p:cNvPr>
          <p:cNvSpPr/>
          <p:nvPr/>
        </p:nvSpPr>
        <p:spPr>
          <a:xfrm>
            <a:off x="7603374" y="2933016"/>
            <a:ext cx="1905000" cy="763068"/>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Manual screening</a:t>
            </a:r>
            <a:endParaRPr lang="en-IN" dirty="0"/>
          </a:p>
        </p:txBody>
      </p:sp>
      <p:cxnSp>
        <p:nvCxnSpPr>
          <p:cNvPr id="105" name="Straight Arrow Connector 104">
            <a:extLst>
              <a:ext uri="{FF2B5EF4-FFF2-40B4-BE49-F238E27FC236}">
                <a16:creationId xmlns:a16="http://schemas.microsoft.com/office/drawing/2014/main" id="{54ACA5A6-153F-482B-ACCE-74B134C5E0FF}"/>
              </a:ext>
            </a:extLst>
          </p:cNvPr>
          <p:cNvCxnSpPr/>
          <p:nvPr/>
        </p:nvCxnSpPr>
        <p:spPr>
          <a:xfrm>
            <a:off x="8548942" y="3353868"/>
            <a:ext cx="0"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107" name="Straight Arrow Connector 106">
            <a:extLst>
              <a:ext uri="{FF2B5EF4-FFF2-40B4-BE49-F238E27FC236}">
                <a16:creationId xmlns:a16="http://schemas.microsoft.com/office/drawing/2014/main" id="{CE2DB727-1C79-4F36-9C27-7F59B657E068}"/>
              </a:ext>
            </a:extLst>
          </p:cNvPr>
          <p:cNvCxnSpPr>
            <a:endCxn id="103" idx="0"/>
          </p:cNvCxnSpPr>
          <p:nvPr/>
        </p:nvCxnSpPr>
        <p:spPr>
          <a:xfrm>
            <a:off x="8532321" y="2478356"/>
            <a:ext cx="23553" cy="45466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114" name="Straight Arrow Connector 113">
            <a:extLst>
              <a:ext uri="{FF2B5EF4-FFF2-40B4-BE49-F238E27FC236}">
                <a16:creationId xmlns:a16="http://schemas.microsoft.com/office/drawing/2014/main" id="{6E582E14-C9CA-45DA-AEDF-EBBD1F97B670}"/>
              </a:ext>
            </a:extLst>
          </p:cNvPr>
          <p:cNvCxnSpPr>
            <a:stCxn id="103" idx="2"/>
          </p:cNvCxnSpPr>
          <p:nvPr/>
        </p:nvCxnSpPr>
        <p:spPr>
          <a:xfrm>
            <a:off x="8555874" y="3696084"/>
            <a:ext cx="0" cy="489772"/>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117" name="Connector: Elbow 116">
            <a:extLst>
              <a:ext uri="{FF2B5EF4-FFF2-40B4-BE49-F238E27FC236}">
                <a16:creationId xmlns:a16="http://schemas.microsoft.com/office/drawing/2014/main" id="{B0535F23-1E07-4D7D-BE08-7627B8ACCC02}"/>
              </a:ext>
            </a:extLst>
          </p:cNvPr>
          <p:cNvCxnSpPr>
            <a:stCxn id="21" idx="2"/>
            <a:endCxn id="101" idx="1"/>
          </p:cNvCxnSpPr>
          <p:nvPr/>
        </p:nvCxnSpPr>
        <p:spPr>
          <a:xfrm flipV="1">
            <a:off x="6057900" y="2033201"/>
            <a:ext cx="1714500" cy="13206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89C6BBFF-AC90-4207-9987-89010DEB5620}"/>
              </a:ext>
            </a:extLst>
          </p:cNvPr>
          <p:cNvSpPr txBox="1"/>
          <p:nvPr/>
        </p:nvSpPr>
        <p:spPr>
          <a:xfrm>
            <a:off x="10939548" y="2920007"/>
            <a:ext cx="487826" cy="646331"/>
          </a:xfrm>
          <a:prstGeom prst="rect">
            <a:avLst/>
          </a:prstGeom>
          <a:noFill/>
        </p:spPr>
        <p:txBody>
          <a:bodyPr wrap="none" rtlCol="0">
            <a:spAutoFit/>
          </a:bodyPr>
          <a:lstStyle/>
          <a:p>
            <a:r>
              <a:rPr lang="en-US" dirty="0"/>
              <a:t>Yes</a:t>
            </a:r>
          </a:p>
          <a:p>
            <a:endParaRPr lang="en-IN" dirty="0"/>
          </a:p>
        </p:txBody>
      </p:sp>
      <p:cxnSp>
        <p:nvCxnSpPr>
          <p:cNvPr id="131" name="Straight Arrow Connector 130">
            <a:extLst>
              <a:ext uri="{FF2B5EF4-FFF2-40B4-BE49-F238E27FC236}">
                <a16:creationId xmlns:a16="http://schemas.microsoft.com/office/drawing/2014/main" id="{44390BF0-971E-43C6-A75C-35B65B034AF1}"/>
              </a:ext>
            </a:extLst>
          </p:cNvPr>
          <p:cNvCxnSpPr>
            <a:cxnSpLocks/>
          </p:cNvCxnSpPr>
          <p:nvPr/>
        </p:nvCxnSpPr>
        <p:spPr>
          <a:xfrm flipH="1">
            <a:off x="9143303" y="5927119"/>
            <a:ext cx="2220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37C1988-6976-4C5F-A05C-18FAE175643A}"/>
              </a:ext>
            </a:extLst>
          </p:cNvPr>
          <p:cNvCxnSpPr>
            <a:stCxn id="50" idx="5"/>
          </p:cNvCxnSpPr>
          <p:nvPr/>
        </p:nvCxnSpPr>
        <p:spPr>
          <a:xfrm>
            <a:off x="9294321" y="4636582"/>
            <a:ext cx="15537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4EC1D4B0-DD84-4DF1-9EE6-E6BD6DEBB5BF}"/>
              </a:ext>
            </a:extLst>
          </p:cNvPr>
          <p:cNvCxnSpPr>
            <a:endCxn id="101" idx="3"/>
          </p:cNvCxnSpPr>
          <p:nvPr/>
        </p:nvCxnSpPr>
        <p:spPr>
          <a:xfrm rot="16200000" flipV="1">
            <a:off x="8884862" y="2673335"/>
            <a:ext cx="2603381" cy="13231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2D1215B2-0A01-4A94-A932-11CBAC26ED19}"/>
              </a:ext>
            </a:extLst>
          </p:cNvPr>
          <p:cNvCxnSpPr>
            <a:stCxn id="103" idx="3"/>
          </p:cNvCxnSpPr>
          <p:nvPr/>
        </p:nvCxnSpPr>
        <p:spPr>
          <a:xfrm>
            <a:off x="9508374" y="3314550"/>
            <a:ext cx="1855462" cy="2652616"/>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4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CCFAA09-8D38-480D-8487-83BA4577A7EA}"/>
              </a:ext>
            </a:extLst>
          </p:cNvPr>
          <p:cNvSpPr>
            <a:spLocks noGrp="1"/>
          </p:cNvSpPr>
          <p:nvPr>
            <p:ph sz="quarter" idx="13"/>
          </p:nvPr>
        </p:nvSpPr>
        <p:spPr>
          <a:xfrm>
            <a:off x="913774" y="2367092"/>
            <a:ext cx="3740509" cy="3881309"/>
          </a:xfrm>
        </p:spPr>
        <p:txBody>
          <a:bodyPr>
            <a:normAutofit/>
          </a:bodyPr>
          <a:lstStyle/>
          <a:p>
            <a:pPr marL="285750" indent="-285750">
              <a:buFont typeface="Arial" panose="020B0604020202020204" pitchFamily="34" charset="0"/>
              <a:buChar char="•"/>
            </a:pPr>
            <a:r>
              <a:rPr lang="en-US" sz="1800" dirty="0"/>
              <a:t>THE PROCESSED IMAGE IS IDENTIFIED ACCORDING TO ITS DATASET (SAND, ROCKS AND PITS).</a:t>
            </a:r>
          </a:p>
          <a:p>
            <a:pPr marL="285750" indent="-285750">
              <a:buFont typeface="Arial" panose="020B0604020202020204" pitchFamily="34" charset="0"/>
              <a:buChar char="•"/>
            </a:pPr>
            <a:r>
              <a:rPr lang="en-US" sz="1800" dirty="0"/>
              <a:t>AS THE IMAGE IS IDENTIFIED THE INSTRUCTION IS GIVEN TO THE </a:t>
            </a:r>
            <a:r>
              <a:rPr lang="en-US" sz="1800" dirty="0" err="1"/>
              <a:t>aurdino</a:t>
            </a:r>
            <a:r>
              <a:rPr lang="en-US" sz="1800" dirty="0"/>
              <a:t> .</a:t>
            </a:r>
            <a:endParaRPr lang="en-IN" sz="1800" dirty="0"/>
          </a:p>
          <a:p>
            <a:endParaRPr lang="en-IN" sz="1800" dirty="0"/>
          </a:p>
        </p:txBody>
      </p:sp>
      <p:sp>
        <p:nvSpPr>
          <p:cNvPr id="2" name="Title 1">
            <a:extLst>
              <a:ext uri="{FF2B5EF4-FFF2-40B4-BE49-F238E27FC236}">
                <a16:creationId xmlns:a16="http://schemas.microsoft.com/office/drawing/2014/main" id="{5FE670C2-5529-4CC4-A662-EC9FB681B371}"/>
              </a:ext>
            </a:extLst>
          </p:cNvPr>
          <p:cNvSpPr>
            <a:spLocks noGrp="1"/>
          </p:cNvSpPr>
          <p:nvPr>
            <p:ph type="title"/>
          </p:nvPr>
        </p:nvSpPr>
        <p:spPr>
          <a:xfrm>
            <a:off x="913774" y="640831"/>
            <a:ext cx="3740515" cy="1573863"/>
          </a:xfrm>
        </p:spPr>
        <p:txBody>
          <a:bodyPr>
            <a:normAutofit/>
          </a:bodyPr>
          <a:lstStyle/>
          <a:p>
            <a:pPr marL="285750" indent="-285750" algn="l"/>
            <a:br>
              <a:rPr lang="en-IN" sz="2500"/>
            </a:br>
            <a:r>
              <a:rPr lang="en-US" sz="2500"/>
              <a:t>STEP-4 IDENTIFICATION AND DETECTION</a:t>
            </a:r>
            <a:br>
              <a:rPr lang="en-IN" sz="2500"/>
            </a:br>
            <a:endParaRPr lang="en-IN" sz="2500"/>
          </a:p>
        </p:txBody>
      </p:sp>
      <p:pic>
        <p:nvPicPr>
          <p:cNvPr id="7" name="Content Placeholder 7">
            <a:extLst>
              <a:ext uri="{FF2B5EF4-FFF2-40B4-BE49-F238E27FC236}">
                <a16:creationId xmlns:a16="http://schemas.microsoft.com/office/drawing/2014/main" id="{84CDB279-A0B3-45B2-B355-FD6502D8E56A}"/>
              </a:ext>
            </a:extLst>
          </p:cNvPr>
          <p:cNvPicPr>
            <a:picLocks noChangeAspect="1"/>
          </p:cNvPicPr>
          <p:nvPr/>
        </p:nvPicPr>
        <p:blipFill>
          <a:blip r:embed="rId3"/>
          <a:stretch>
            <a:fillRect/>
          </a:stretch>
        </p:blipFill>
        <p:spPr>
          <a:xfrm>
            <a:off x="4963801" y="1097280"/>
            <a:ext cx="6720839" cy="4227803"/>
          </a:xfrm>
          <a:prstGeom prst="rect">
            <a:avLst/>
          </a:prstGeom>
        </p:spPr>
      </p:pic>
    </p:spTree>
    <p:extLst>
      <p:ext uri="{BB962C8B-B14F-4D97-AF65-F5344CB8AC3E}">
        <p14:creationId xmlns:p14="http://schemas.microsoft.com/office/powerpoint/2010/main" val="2404516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00596A74-6920-4346-9B37-70A99B4B12F1}"/>
              </a:ext>
            </a:extLst>
          </p:cNvPr>
          <p:cNvPicPr>
            <a:picLocks noGrp="1" noChangeAspect="1"/>
          </p:cNvPicPr>
          <p:nvPr>
            <p:ph sz="quarter" idx="13"/>
          </p:nvPr>
        </p:nvPicPr>
        <p:blipFill>
          <a:blip r:embed="rId2"/>
          <a:stretch>
            <a:fillRect/>
          </a:stretch>
        </p:blipFill>
        <p:spPr>
          <a:xfrm>
            <a:off x="0" y="1307386"/>
            <a:ext cx="5533750" cy="3985259"/>
          </a:xfrm>
        </p:spPr>
      </p:pic>
      <p:pic>
        <p:nvPicPr>
          <p:cNvPr id="5" name="Content Placeholder 4">
            <a:extLst>
              <a:ext uri="{FF2B5EF4-FFF2-40B4-BE49-F238E27FC236}">
                <a16:creationId xmlns:a16="http://schemas.microsoft.com/office/drawing/2014/main" id="{C0DE3221-ACB5-432F-BE47-C213BA6BC994}"/>
              </a:ext>
            </a:extLst>
          </p:cNvPr>
          <p:cNvPicPr>
            <a:picLocks noChangeAspect="1"/>
          </p:cNvPicPr>
          <p:nvPr/>
        </p:nvPicPr>
        <p:blipFill>
          <a:blip r:embed="rId3"/>
          <a:stretch>
            <a:fillRect/>
          </a:stretch>
        </p:blipFill>
        <p:spPr>
          <a:xfrm>
            <a:off x="6658251" y="1307386"/>
            <a:ext cx="5533750" cy="3985259"/>
          </a:xfrm>
          <a:prstGeom prst="rect">
            <a:avLst/>
          </a:prstGeom>
        </p:spPr>
      </p:pic>
    </p:spTree>
    <p:extLst>
      <p:ext uri="{BB962C8B-B14F-4D97-AF65-F5344CB8AC3E}">
        <p14:creationId xmlns:p14="http://schemas.microsoft.com/office/powerpoint/2010/main" val="1162270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5D3E84-2C4B-4BDC-BC35-509EBEB60D08}"/>
              </a:ext>
            </a:extLst>
          </p:cNvPr>
          <p:cNvPicPr>
            <a:picLocks noChangeAspect="1"/>
          </p:cNvPicPr>
          <p:nvPr/>
        </p:nvPicPr>
        <p:blipFill>
          <a:blip r:embed="rId2"/>
          <a:stretch>
            <a:fillRect/>
          </a:stretch>
        </p:blipFill>
        <p:spPr>
          <a:xfrm>
            <a:off x="5248643" y="1473685"/>
            <a:ext cx="6299887" cy="3795681"/>
          </a:xfrm>
          <a:prstGeom prst="rect">
            <a:avLst/>
          </a:prstGeom>
        </p:spPr>
      </p:pic>
      <p:pic>
        <p:nvPicPr>
          <p:cNvPr id="23" name="Picture 19">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44047EA8-0F28-40CA-A3A0-0838E904E535}"/>
              </a:ext>
            </a:extLst>
          </p:cNvPr>
          <p:cNvSpPr>
            <a:spLocks noGrp="1"/>
          </p:cNvSpPr>
          <p:nvPr>
            <p:ph sz="quarter" idx="13"/>
          </p:nvPr>
        </p:nvSpPr>
        <p:spPr>
          <a:xfrm>
            <a:off x="913774" y="2367092"/>
            <a:ext cx="3740509" cy="3881309"/>
          </a:xfrm>
        </p:spPr>
        <p:txBody>
          <a:bodyPr>
            <a:normAutofit/>
          </a:bodyPr>
          <a:lstStyle/>
          <a:p>
            <a:pPr marL="285750" indent="-285750">
              <a:buFont typeface="Arial" panose="020B0604020202020204" pitchFamily="34" charset="0"/>
              <a:buChar char="•"/>
            </a:pPr>
            <a:r>
              <a:rPr lang="en-US" sz="1800"/>
              <a:t>THE SIGNAL IS CONVERTED INTO AN OUTPUT IN THE FORM OF PICTURE OR AN VOICE COMMAND.</a:t>
            </a:r>
          </a:p>
          <a:p>
            <a:pPr marL="285750" indent="-285750">
              <a:buFont typeface="Arial" panose="020B0604020202020204" pitchFamily="34" charset="0"/>
              <a:buChar char="•"/>
            </a:pPr>
            <a:r>
              <a:rPr lang="en-US" sz="1800"/>
              <a:t>THE PICTURE IS DISPLAYED ON THE SPEEDOMETER.</a:t>
            </a:r>
            <a:endParaRPr lang="en-IN" sz="1800"/>
          </a:p>
          <a:p>
            <a:endParaRPr lang="en-IN" sz="1800"/>
          </a:p>
        </p:txBody>
      </p:sp>
      <p:sp>
        <p:nvSpPr>
          <p:cNvPr id="2" name="Title 1">
            <a:extLst>
              <a:ext uri="{FF2B5EF4-FFF2-40B4-BE49-F238E27FC236}">
                <a16:creationId xmlns:a16="http://schemas.microsoft.com/office/drawing/2014/main" id="{FCB3A4FC-D751-46C4-B982-7A50C0E71EDA}"/>
              </a:ext>
            </a:extLst>
          </p:cNvPr>
          <p:cNvSpPr>
            <a:spLocks noGrp="1"/>
          </p:cNvSpPr>
          <p:nvPr>
            <p:ph type="title"/>
          </p:nvPr>
        </p:nvSpPr>
        <p:spPr>
          <a:xfrm>
            <a:off x="913774" y="640831"/>
            <a:ext cx="3740515" cy="1573863"/>
          </a:xfrm>
        </p:spPr>
        <p:txBody>
          <a:bodyPr>
            <a:normAutofit/>
          </a:bodyPr>
          <a:lstStyle/>
          <a:p>
            <a:pPr algn="l"/>
            <a:r>
              <a:rPr lang="en-US"/>
              <a:t>STEP-5 OUTPUT</a:t>
            </a:r>
            <a:br>
              <a:rPr lang="en-IN"/>
            </a:br>
            <a:endParaRPr lang="en-IN" dirty="0"/>
          </a:p>
        </p:txBody>
      </p:sp>
    </p:spTree>
    <p:extLst>
      <p:ext uri="{BB962C8B-B14F-4D97-AF65-F5344CB8AC3E}">
        <p14:creationId xmlns:p14="http://schemas.microsoft.com/office/powerpoint/2010/main" val="2272650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8" name="Rectangle 57">
            <a:extLst>
              <a:ext uri="{FF2B5EF4-FFF2-40B4-BE49-F238E27FC236}">
                <a16:creationId xmlns:a16="http://schemas.microsoft.com/office/drawing/2014/main" id="{A6F4DB63-A191-45D9-8A53-9B18F8FE2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0" name="Rectangle 59">
            <a:extLst>
              <a:ext uri="{FF2B5EF4-FFF2-40B4-BE49-F238E27FC236}">
                <a16:creationId xmlns:a16="http://schemas.microsoft.com/office/drawing/2014/main" id="{C0BB8E50-9569-495A-A548-A5AD5055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6F26545-4582-4DBE-973B-ED1BC9CBD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91"/>
            <a:ext cx="12188952" cy="2286002"/>
          </a:xfrm>
          <a:prstGeom prst="rect">
            <a:avLst/>
          </a:prstGeom>
          <a:solidFill>
            <a:schemeClr val="tx1"/>
          </a:solidFill>
          <a:ln>
            <a:noFill/>
          </a:ln>
          <a:effectLst>
            <a:outerShdw blurRad="889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E47A6981-7EBF-4F2B-BD20-3124170BF8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77037" b="73004"/>
          <a:stretch/>
        </p:blipFill>
        <p:spPr>
          <a:xfrm>
            <a:off x="77277" y="-1"/>
            <a:ext cx="1272021" cy="841175"/>
          </a:xfrm>
          <a:prstGeom prst="rect">
            <a:avLst/>
          </a:prstGeom>
        </p:spPr>
      </p:pic>
      <p:pic>
        <p:nvPicPr>
          <p:cNvPr id="66" name="Picture 65">
            <a:extLst>
              <a:ext uri="{FF2B5EF4-FFF2-40B4-BE49-F238E27FC236}">
                <a16:creationId xmlns:a16="http://schemas.microsoft.com/office/drawing/2014/main" id="{6497DCFF-C2AA-4065-BFCF-1E7535B0D8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924" t="86960" r="29150"/>
          <a:stretch/>
        </p:blipFill>
        <p:spPr>
          <a:xfrm>
            <a:off x="11061755" y="-1"/>
            <a:ext cx="1127197" cy="553967"/>
          </a:xfrm>
          <a:prstGeom prst="rect">
            <a:avLst/>
          </a:prstGeom>
        </p:spPr>
      </p:pic>
      <p:pic>
        <p:nvPicPr>
          <p:cNvPr id="68" name="Picture 67">
            <a:extLst>
              <a:ext uri="{FF2B5EF4-FFF2-40B4-BE49-F238E27FC236}">
                <a16:creationId xmlns:a16="http://schemas.microsoft.com/office/drawing/2014/main" id="{15E1159C-5B31-49A8-A933-C1179723C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9959" t="72411" r="-74" b="13790"/>
          <a:stretch/>
        </p:blipFill>
        <p:spPr>
          <a:xfrm>
            <a:off x="77277" y="1444827"/>
            <a:ext cx="1096303" cy="841175"/>
          </a:xfrm>
          <a:custGeom>
            <a:avLst/>
            <a:gdLst>
              <a:gd name="connsiteX0" fmla="*/ 0 w 915864"/>
              <a:gd name="connsiteY0" fmla="*/ 0 h 702727"/>
              <a:gd name="connsiteX1" fmla="*/ 915864 w 915864"/>
              <a:gd name="connsiteY1" fmla="*/ 0 h 702727"/>
              <a:gd name="connsiteX2" fmla="*/ 915864 w 915864"/>
              <a:gd name="connsiteY2" fmla="*/ 702727 h 702727"/>
              <a:gd name="connsiteX3" fmla="*/ 176126 w 915864"/>
              <a:gd name="connsiteY3" fmla="*/ 702727 h 702727"/>
              <a:gd name="connsiteX4" fmla="*/ 175195 w 915864"/>
              <a:gd name="connsiteY4" fmla="*/ 702179 h 702727"/>
              <a:gd name="connsiteX5" fmla="*/ 45222 w 915864"/>
              <a:gd name="connsiteY5" fmla="*/ 592499 h 702727"/>
              <a:gd name="connsiteX6" fmla="*/ 0 w 915864"/>
              <a:gd name="connsiteY6" fmla="*/ 531614 h 70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864" h="702727">
                <a:moveTo>
                  <a:pt x="0" y="0"/>
                </a:moveTo>
                <a:lnTo>
                  <a:pt x="915864" y="0"/>
                </a:lnTo>
                <a:lnTo>
                  <a:pt x="915864" y="702727"/>
                </a:lnTo>
                <a:lnTo>
                  <a:pt x="176126" y="702727"/>
                </a:lnTo>
                <a:lnTo>
                  <a:pt x="175195" y="702179"/>
                </a:lnTo>
                <a:cubicBezTo>
                  <a:pt x="126139" y="669596"/>
                  <a:pt x="82453" y="632772"/>
                  <a:pt x="45222" y="592499"/>
                </a:cubicBezTo>
                <a:lnTo>
                  <a:pt x="0" y="531614"/>
                </a:lnTo>
                <a:close/>
              </a:path>
            </a:pathLst>
          </a:custGeom>
        </p:spPr>
      </p:pic>
      <p:pic>
        <p:nvPicPr>
          <p:cNvPr id="70" name="Picture 69">
            <a:extLst>
              <a:ext uri="{FF2B5EF4-FFF2-40B4-BE49-F238E27FC236}">
                <a16:creationId xmlns:a16="http://schemas.microsoft.com/office/drawing/2014/main" id="{DA9BD01A-0D38-48EA-98E5-BB66386F39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524" t="71774" r="2564"/>
          <a:stretch/>
        </p:blipFill>
        <p:spPr>
          <a:xfrm>
            <a:off x="11036686" y="1071807"/>
            <a:ext cx="1155314" cy="1230086"/>
          </a:xfrm>
          <a:prstGeom prst="rect">
            <a:avLst/>
          </a:prstGeom>
        </p:spPr>
      </p:pic>
      <p:sp>
        <p:nvSpPr>
          <p:cNvPr id="2" name="TextBox 1">
            <a:extLst>
              <a:ext uri="{FF2B5EF4-FFF2-40B4-BE49-F238E27FC236}">
                <a16:creationId xmlns:a16="http://schemas.microsoft.com/office/drawing/2014/main" id="{001C5431-49CB-4489-88EB-B5617F18EF65}"/>
              </a:ext>
            </a:extLst>
          </p:cNvPr>
          <p:cNvSpPr txBox="1"/>
          <p:nvPr/>
        </p:nvSpPr>
        <p:spPr>
          <a:xfrm>
            <a:off x="913774" y="2705878"/>
            <a:ext cx="10363826" cy="3085322"/>
          </a:xfrm>
          <a:prstGeom prst="rect">
            <a:avLst/>
          </a:prstGeom>
        </p:spPr>
        <p:txBody>
          <a:bodyPr vert="horz" lIns="91440" tIns="45720" rIns="91440" bIns="45720" rtlCol="0" anchor="ctr">
            <a:normAutofit fontScale="85000" lnSpcReduction="20000"/>
          </a:bodyPr>
          <a:lstStyle/>
          <a:p>
            <a:pPr marL="571500" indent="-228600" defTabSz="914400">
              <a:lnSpc>
                <a:spcPct val="110000"/>
              </a:lnSpc>
              <a:spcAft>
                <a:spcPts val="600"/>
              </a:spcAft>
              <a:buClr>
                <a:schemeClr val="tx1"/>
              </a:buClr>
              <a:buFont typeface="Arial" panose="020B0604020202020204" pitchFamily="34" charset="0"/>
              <a:buChar char="•"/>
            </a:pPr>
            <a:r>
              <a:rPr lang="en-US" sz="1900" b="1" cap="all" dirty="0"/>
              <a:t>CONCLUSION</a:t>
            </a:r>
          </a:p>
          <a:p>
            <a:pPr marL="571500" indent="-228600" defTabSz="914400">
              <a:lnSpc>
                <a:spcPct val="110000"/>
              </a:lnSpc>
              <a:spcAft>
                <a:spcPts val="600"/>
              </a:spcAft>
              <a:buClr>
                <a:schemeClr val="tx1"/>
              </a:buClr>
              <a:buFont typeface="Arial" panose="020B0604020202020204" pitchFamily="34" charset="0"/>
              <a:buChar char="•"/>
            </a:pPr>
            <a:endParaRPr lang="en-US" sz="1900" cap="all" dirty="0"/>
          </a:p>
          <a:p>
            <a:pPr marL="571500" indent="-228600" defTabSz="914400">
              <a:lnSpc>
                <a:spcPct val="110000"/>
              </a:lnSpc>
              <a:spcAft>
                <a:spcPts val="600"/>
              </a:spcAft>
              <a:buClr>
                <a:schemeClr val="tx1"/>
              </a:buClr>
              <a:buFont typeface="Arial" panose="020B0604020202020204" pitchFamily="34" charset="0"/>
              <a:buChar char="•"/>
            </a:pPr>
            <a:r>
              <a:rPr lang="en-US" sz="1900" cap="all" dirty="0"/>
              <a:t>By choosing this topic, we have aimed to produce </a:t>
            </a:r>
            <a:r>
              <a:rPr lang="en-US" sz="1900" cap="all" dirty="0" err="1"/>
              <a:t>optimised</a:t>
            </a:r>
            <a:r>
              <a:rPr lang="en-US" sz="1900" cap="all" dirty="0"/>
              <a:t> solution for the obstacles that have come up in the experiments we have seen till date. </a:t>
            </a:r>
          </a:p>
          <a:p>
            <a:pPr marL="571500" indent="-228600" defTabSz="914400">
              <a:lnSpc>
                <a:spcPct val="110000"/>
              </a:lnSpc>
              <a:spcAft>
                <a:spcPts val="600"/>
              </a:spcAft>
              <a:buClr>
                <a:schemeClr val="tx1"/>
              </a:buClr>
              <a:buFont typeface="Arial" panose="020B0604020202020204" pitchFamily="34" charset="0"/>
              <a:buChar char="•"/>
            </a:pPr>
            <a:r>
              <a:rPr lang="en-US" sz="1900" cap="all" dirty="0"/>
              <a:t>A product that can detect objects can be useful in </a:t>
            </a:r>
            <a:r>
              <a:rPr lang="en-US" sz="1900" b="0" i="0" cap="all" dirty="0"/>
              <a:t>road condition monitoring and prevent accidents</a:t>
            </a:r>
            <a:r>
              <a:rPr lang="en-US" sz="1900" cap="all" dirty="0"/>
              <a:t> </a:t>
            </a:r>
            <a:r>
              <a:rPr lang="en-US" sz="1900" b="0" i="0" cap="all" dirty="0"/>
              <a:t>.</a:t>
            </a:r>
          </a:p>
          <a:p>
            <a:pPr marL="571500" indent="-228600" defTabSz="914400">
              <a:lnSpc>
                <a:spcPct val="110000"/>
              </a:lnSpc>
              <a:spcAft>
                <a:spcPts val="600"/>
              </a:spcAft>
              <a:buClr>
                <a:schemeClr val="tx1"/>
              </a:buClr>
              <a:buFont typeface="Arial" panose="020B0604020202020204" pitchFamily="34" charset="0"/>
              <a:buChar char="•"/>
            </a:pPr>
            <a:r>
              <a:rPr lang="en-US" sz="1900" cap="all" dirty="0"/>
              <a:t>Our attempt here is to try to develop a better solution for object detection in vehicles .</a:t>
            </a:r>
          </a:p>
          <a:p>
            <a:pPr marL="571500" indent="-228600" defTabSz="914400">
              <a:lnSpc>
                <a:spcPct val="110000"/>
              </a:lnSpc>
              <a:spcAft>
                <a:spcPts val="600"/>
              </a:spcAft>
              <a:buClr>
                <a:schemeClr val="tx1"/>
              </a:buClr>
              <a:buFont typeface="Arial" panose="020B0604020202020204" pitchFamily="34" charset="0"/>
              <a:buChar char="•"/>
            </a:pPr>
            <a:r>
              <a:rPr lang="en-US" sz="1900" cap="all" dirty="0"/>
              <a:t> In addition to that we are also attempting to convey the info of detected objects to the rider in an efficient manner.</a:t>
            </a:r>
            <a:endParaRPr lang="en-US" sz="1900" b="0" i="0" cap="all" dirty="0"/>
          </a:p>
          <a:p>
            <a:pPr marL="571500" indent="-228600" defTabSz="914400">
              <a:lnSpc>
                <a:spcPct val="110000"/>
              </a:lnSpc>
              <a:spcAft>
                <a:spcPts val="600"/>
              </a:spcAft>
              <a:buClr>
                <a:schemeClr val="tx1"/>
              </a:buClr>
              <a:buFont typeface="Arial" panose="020B0604020202020204" pitchFamily="34" charset="0"/>
              <a:buChar char="•"/>
            </a:pPr>
            <a:endParaRPr lang="en-US" sz="1300" b="0" i="0" cap="all" dirty="0"/>
          </a:p>
          <a:p>
            <a:pPr indent="-228600" defTabSz="914400">
              <a:lnSpc>
                <a:spcPct val="110000"/>
              </a:lnSpc>
              <a:spcAft>
                <a:spcPts val="600"/>
              </a:spcAft>
              <a:buClr>
                <a:schemeClr val="tx1"/>
              </a:buClr>
              <a:buFont typeface="Arial" panose="020B0604020202020204" pitchFamily="34" charset="0"/>
              <a:buChar char="•"/>
            </a:pPr>
            <a:br>
              <a:rPr lang="en-US" sz="1300" b="0" i="0" cap="all" dirty="0"/>
            </a:br>
            <a:r>
              <a:rPr lang="en-US" sz="1300" cap="all" dirty="0"/>
              <a:t> </a:t>
            </a:r>
          </a:p>
        </p:txBody>
      </p:sp>
      <p:pic>
        <p:nvPicPr>
          <p:cNvPr id="4" name="Picture 3">
            <a:extLst>
              <a:ext uri="{FF2B5EF4-FFF2-40B4-BE49-F238E27FC236}">
                <a16:creationId xmlns:a16="http://schemas.microsoft.com/office/drawing/2014/main" id="{419F1840-4981-433A-9EA2-7F14C0C913FC}"/>
              </a:ext>
            </a:extLst>
          </p:cNvPr>
          <p:cNvPicPr>
            <a:picLocks noChangeAspect="1"/>
          </p:cNvPicPr>
          <p:nvPr/>
        </p:nvPicPr>
        <p:blipFill>
          <a:blip r:embed="rId4"/>
          <a:stretch>
            <a:fillRect/>
          </a:stretch>
        </p:blipFill>
        <p:spPr>
          <a:xfrm>
            <a:off x="11132598" y="1"/>
            <a:ext cx="1059402" cy="897768"/>
          </a:xfrm>
          <a:prstGeom prst="rect">
            <a:avLst/>
          </a:prstGeom>
        </p:spPr>
      </p:pic>
    </p:spTree>
    <p:extLst>
      <p:ext uri="{BB962C8B-B14F-4D97-AF65-F5344CB8AC3E}">
        <p14:creationId xmlns:p14="http://schemas.microsoft.com/office/powerpoint/2010/main" val="25853091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6"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0" name="Rectangle 49">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C885D8B-655E-45FB-A1F8-B27D96B2EDFE}"/>
              </a:ext>
            </a:extLst>
          </p:cNvPr>
          <p:cNvPicPr>
            <a:picLocks noChangeAspect="1"/>
          </p:cNvPicPr>
          <p:nvPr/>
        </p:nvPicPr>
        <p:blipFill rotWithShape="1">
          <a:blip r:embed="rId4"/>
          <a:srcRect l="32385" r="-1" b="-1"/>
          <a:stretch/>
        </p:blipFill>
        <p:spPr>
          <a:xfrm>
            <a:off x="1" y="10"/>
            <a:ext cx="7479157" cy="6857990"/>
          </a:xfrm>
          <a:prstGeom prst="rect">
            <a:avLst/>
          </a:prstGeom>
        </p:spPr>
      </p:pic>
      <p:sp>
        <p:nvSpPr>
          <p:cNvPr id="52" name="Rectangle 5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9B9716-C670-4729-9832-5A1CACFDB01F}"/>
              </a:ext>
            </a:extLst>
          </p:cNvPr>
          <p:cNvSpPr>
            <a:spLocks noGrp="1"/>
          </p:cNvSpPr>
          <p:nvPr>
            <p:ph type="title"/>
          </p:nvPr>
        </p:nvSpPr>
        <p:spPr>
          <a:xfrm>
            <a:off x="8196408" y="640831"/>
            <a:ext cx="3352128" cy="1573863"/>
          </a:xfrm>
        </p:spPr>
        <p:txBody>
          <a:bodyPr vert="horz" lIns="91440" tIns="45720" rIns="91440" bIns="45720" rtlCol="0" anchor="ctr">
            <a:normAutofit/>
          </a:bodyPr>
          <a:lstStyle/>
          <a:p>
            <a:pPr algn="l"/>
            <a:r>
              <a:rPr lang="en-US" sz="3600"/>
              <a:t>Table of contexts </a:t>
            </a:r>
          </a:p>
        </p:txBody>
      </p:sp>
      <p:sp>
        <p:nvSpPr>
          <p:cNvPr id="3" name="Text Placeholder 2">
            <a:extLst>
              <a:ext uri="{FF2B5EF4-FFF2-40B4-BE49-F238E27FC236}">
                <a16:creationId xmlns:a16="http://schemas.microsoft.com/office/drawing/2014/main" id="{147D913E-E72A-46C1-B9DB-6160F73D4956}"/>
              </a:ext>
            </a:extLst>
          </p:cNvPr>
          <p:cNvSpPr>
            <a:spLocks noGrp="1"/>
          </p:cNvSpPr>
          <p:nvPr>
            <p:ph type="body" sz="half" idx="2"/>
          </p:nvPr>
        </p:nvSpPr>
        <p:spPr>
          <a:xfrm>
            <a:off x="8196408" y="2367092"/>
            <a:ext cx="3352128" cy="3881309"/>
          </a:xfrm>
        </p:spPr>
        <p:txBody>
          <a:bodyPr vert="horz" lIns="91440" tIns="45720" rIns="91440" bIns="45720" rtlCol="0">
            <a:normAutofit/>
          </a:bodyPr>
          <a:lstStyle/>
          <a:p>
            <a:pPr marL="342900" indent="-228600" algn="l">
              <a:lnSpc>
                <a:spcPct val="110000"/>
              </a:lnSpc>
              <a:spcAft>
                <a:spcPts val="600"/>
              </a:spcAft>
              <a:buFont typeface="Arial" panose="020B0604020202020204" pitchFamily="34" charset="0"/>
              <a:buChar char="•"/>
            </a:pPr>
            <a:r>
              <a:rPr lang="en-US" sz="1700"/>
              <a:t>CONTEXT</a:t>
            </a:r>
          </a:p>
          <a:p>
            <a:pPr marL="342900" indent="-228600" algn="l">
              <a:lnSpc>
                <a:spcPct val="110000"/>
              </a:lnSpc>
              <a:spcAft>
                <a:spcPts val="600"/>
              </a:spcAft>
              <a:buFont typeface="Arial" panose="020B0604020202020204" pitchFamily="34" charset="0"/>
              <a:buChar char="•"/>
            </a:pPr>
            <a:r>
              <a:rPr lang="en-US" sz="1700"/>
              <a:t>PROBLEM STATEMENT</a:t>
            </a:r>
          </a:p>
          <a:p>
            <a:pPr marL="342900" indent="-228600" algn="l">
              <a:lnSpc>
                <a:spcPct val="110000"/>
              </a:lnSpc>
              <a:spcAft>
                <a:spcPts val="600"/>
              </a:spcAft>
              <a:buFont typeface="Arial" panose="020B0604020202020204" pitchFamily="34" charset="0"/>
              <a:buChar char="•"/>
            </a:pPr>
            <a:r>
              <a:rPr lang="en-US" sz="1700"/>
              <a:t>ABSTRACT</a:t>
            </a:r>
          </a:p>
          <a:p>
            <a:pPr marL="342900" indent="-228600" algn="l">
              <a:lnSpc>
                <a:spcPct val="110000"/>
              </a:lnSpc>
              <a:spcAft>
                <a:spcPts val="600"/>
              </a:spcAft>
              <a:buFont typeface="Arial" panose="020B0604020202020204" pitchFamily="34" charset="0"/>
              <a:buChar char="•"/>
            </a:pPr>
            <a:r>
              <a:rPr lang="en-US" sz="1700"/>
              <a:t>IMPLEMENTATION</a:t>
            </a:r>
          </a:p>
          <a:p>
            <a:pPr marL="342900" indent="-228600" algn="l">
              <a:lnSpc>
                <a:spcPct val="110000"/>
              </a:lnSpc>
              <a:spcAft>
                <a:spcPts val="600"/>
              </a:spcAft>
              <a:buFont typeface="Arial" panose="020B0604020202020204" pitchFamily="34" charset="0"/>
              <a:buChar char="•"/>
            </a:pPr>
            <a:r>
              <a:rPr lang="en-US" sz="1700"/>
              <a:t>ALGORITHM</a:t>
            </a:r>
          </a:p>
          <a:p>
            <a:pPr marL="342900" indent="-228600" algn="l">
              <a:lnSpc>
                <a:spcPct val="110000"/>
              </a:lnSpc>
              <a:spcAft>
                <a:spcPts val="600"/>
              </a:spcAft>
              <a:buFont typeface="Arial" panose="020B0604020202020204" pitchFamily="34" charset="0"/>
              <a:buChar char="•"/>
            </a:pPr>
            <a:r>
              <a:rPr lang="en-US" sz="1700"/>
              <a:t>SOFTWARE TOOLS</a:t>
            </a:r>
          </a:p>
          <a:p>
            <a:pPr marL="342900" indent="-228600" algn="l">
              <a:lnSpc>
                <a:spcPct val="110000"/>
              </a:lnSpc>
              <a:spcAft>
                <a:spcPts val="600"/>
              </a:spcAft>
              <a:buFont typeface="Arial" panose="020B0604020202020204" pitchFamily="34" charset="0"/>
              <a:buChar char="•"/>
            </a:pPr>
            <a:r>
              <a:rPr lang="en-US" sz="1700"/>
              <a:t>OBJECTIVES OF PROJECT</a:t>
            </a:r>
          </a:p>
          <a:p>
            <a:pPr marL="342900" indent="-228600" algn="l">
              <a:lnSpc>
                <a:spcPct val="110000"/>
              </a:lnSpc>
              <a:spcAft>
                <a:spcPts val="600"/>
              </a:spcAft>
              <a:buFont typeface="Arial" panose="020B0604020202020204" pitchFamily="34" charset="0"/>
              <a:buChar char="•"/>
            </a:pPr>
            <a:r>
              <a:rPr lang="en-US" sz="1700"/>
              <a:t>CONCLUSION</a:t>
            </a:r>
          </a:p>
          <a:p>
            <a:pPr indent="-228600" algn="l">
              <a:lnSpc>
                <a:spcPct val="110000"/>
              </a:lnSpc>
              <a:buFont typeface="Arial" panose="020B0604020202020204" pitchFamily="34" charset="0"/>
              <a:buChar char="•"/>
            </a:pPr>
            <a:endParaRPr lang="en-US" sz="1700"/>
          </a:p>
        </p:txBody>
      </p:sp>
    </p:spTree>
    <p:extLst>
      <p:ext uri="{BB962C8B-B14F-4D97-AF65-F5344CB8AC3E}">
        <p14:creationId xmlns:p14="http://schemas.microsoft.com/office/powerpoint/2010/main" val="38686358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ankyou Pictures | Download Free Images on Unsplash">
            <a:extLst>
              <a:ext uri="{FF2B5EF4-FFF2-40B4-BE49-F238E27FC236}">
                <a16:creationId xmlns:a16="http://schemas.microsoft.com/office/drawing/2014/main" id="{138E3047-670B-42B5-86EE-89F2B89B2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662" y="1313895"/>
            <a:ext cx="7116078" cy="393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9637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8"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85">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0" name="Rectangle 87">
            <a:extLst>
              <a:ext uri="{FF2B5EF4-FFF2-40B4-BE49-F238E27FC236}">
                <a16:creationId xmlns:a16="http://schemas.microsoft.com/office/drawing/2014/main" id="{CEEB192A-8443-482C-AFF6-77DB793E2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FAC86C-832E-4BAE-ACC2-D3B52EE7603D}"/>
              </a:ext>
            </a:extLst>
          </p:cNvPr>
          <p:cNvPicPr>
            <a:picLocks noChangeAspect="1"/>
          </p:cNvPicPr>
          <p:nvPr/>
        </p:nvPicPr>
        <p:blipFill rotWithShape="1">
          <a:blip r:embed="rId4">
            <a:alphaModFix amt="25000"/>
          </a:blip>
          <a:srcRect l="4069" r="17302" b="-1"/>
          <a:stretch/>
        </p:blipFill>
        <p:spPr>
          <a:xfrm>
            <a:off x="20" y="-3278"/>
            <a:ext cx="12191980" cy="6861278"/>
          </a:xfrm>
          <a:prstGeom prst="rect">
            <a:avLst/>
          </a:prstGeom>
        </p:spPr>
      </p:pic>
      <p:pic>
        <p:nvPicPr>
          <p:cNvPr id="111" name="Picture 89">
            <a:extLst>
              <a:ext uri="{FF2B5EF4-FFF2-40B4-BE49-F238E27FC236}">
                <a16:creationId xmlns:a16="http://schemas.microsoft.com/office/drawing/2014/main" id="{77CE03F7-0B3E-496D-9B90-C00E185FB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EF34B617-EBFA-48D3-8F3A-EE1A1BF67F02}"/>
              </a:ext>
            </a:extLst>
          </p:cNvPr>
          <p:cNvPicPr>
            <a:picLocks noChangeAspect="1"/>
          </p:cNvPicPr>
          <p:nvPr/>
        </p:nvPicPr>
        <p:blipFill>
          <a:blip r:embed="rId5"/>
          <a:stretch>
            <a:fillRect/>
          </a:stretch>
        </p:blipFill>
        <p:spPr>
          <a:xfrm>
            <a:off x="11132598" y="1"/>
            <a:ext cx="1059402" cy="897768"/>
          </a:xfrm>
          <a:prstGeom prst="rect">
            <a:avLst/>
          </a:prstGeom>
        </p:spPr>
      </p:pic>
      <p:graphicFrame>
        <p:nvGraphicFramePr>
          <p:cNvPr id="97" name="TextBox 1">
            <a:extLst>
              <a:ext uri="{FF2B5EF4-FFF2-40B4-BE49-F238E27FC236}">
                <a16:creationId xmlns:a16="http://schemas.microsoft.com/office/drawing/2014/main" id="{DD94A8EB-1224-47AE-BB15-C3110AE772C1}"/>
              </a:ext>
            </a:extLst>
          </p:cNvPr>
          <p:cNvGraphicFramePr/>
          <p:nvPr>
            <p:extLst>
              <p:ext uri="{D42A27DB-BD31-4B8C-83A1-F6EECF244321}">
                <p14:modId xmlns:p14="http://schemas.microsoft.com/office/powerpoint/2010/main" val="2165859401"/>
              </p:ext>
            </p:extLst>
          </p:nvPr>
        </p:nvGraphicFramePr>
        <p:xfrm>
          <a:off x="914087" y="1704665"/>
          <a:ext cx="10363826" cy="34241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2654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3F3FA0-D093-4DDE-995A-28FEFD1FAD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945" r="12781"/>
          <a:stretch/>
        </p:blipFill>
        <p:spPr bwMode="auto">
          <a:xfrm>
            <a:off x="630314" y="1526957"/>
            <a:ext cx="5379868" cy="450985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une: Truck crashes into bike, helmet saves cop&amp;#39;s life | Pune News - Times  of India">
            <a:extLst>
              <a:ext uri="{FF2B5EF4-FFF2-40B4-BE49-F238E27FC236}">
                <a16:creationId xmlns:a16="http://schemas.microsoft.com/office/drawing/2014/main" id="{C39B5A9E-6269-4CC4-A04F-F024A517C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841" y="1526957"/>
            <a:ext cx="5456806" cy="4509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1644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4B386-28D6-453D-B53B-6DD1572FE7EB}"/>
              </a:ext>
            </a:extLst>
          </p:cNvPr>
          <p:cNvSpPr txBox="1"/>
          <p:nvPr/>
        </p:nvSpPr>
        <p:spPr>
          <a:xfrm>
            <a:off x="2083293" y="339849"/>
            <a:ext cx="8025413" cy="1200329"/>
          </a:xfrm>
          <a:prstGeom prst="rect">
            <a:avLst/>
          </a:prstGeom>
          <a:noFill/>
        </p:spPr>
        <p:txBody>
          <a:bodyPr wrap="square" rtlCol="0">
            <a:spAutoFit/>
          </a:bodyPr>
          <a:lstStyle/>
          <a:p>
            <a:pPr algn="ctr"/>
            <a:r>
              <a:rPr lang="en-US" sz="3600" b="1" dirty="0">
                <a:solidFill>
                  <a:schemeClr val="tx1">
                    <a:lumMod val="85000"/>
                    <a:lumOff val="15000"/>
                  </a:schemeClr>
                </a:solidFill>
                <a:latin typeface="Bahnschrift Condensed" panose="020B0502040204020203" pitchFamily="34" charset="0"/>
              </a:rPr>
              <a:t>AI BASED TOOL TO ASSIST VEHICLES IN DETECTING OBJECTS TO AVOID ACCIDENTS</a:t>
            </a:r>
            <a:endParaRPr lang="en-IN" sz="3600" dirty="0">
              <a:latin typeface="Bahnschrift Condensed" panose="020B0502040204020203" pitchFamily="34" charset="0"/>
            </a:endParaRPr>
          </a:p>
        </p:txBody>
      </p:sp>
      <p:pic>
        <p:nvPicPr>
          <p:cNvPr id="1026" name="Picture 2" descr="Advanced rider assistance systems">
            <a:extLst>
              <a:ext uri="{FF2B5EF4-FFF2-40B4-BE49-F238E27FC236}">
                <a16:creationId xmlns:a16="http://schemas.microsoft.com/office/drawing/2014/main" id="{21B57057-BC46-466E-91C9-5720D2EFC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47" y="1540178"/>
            <a:ext cx="11201400" cy="4829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9841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6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4" name="Rectangle 63">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82EFE4-BEB3-4F99-A8BD-AED4E6E454BE}"/>
              </a:ext>
            </a:extLst>
          </p:cNvPr>
          <p:cNvPicPr>
            <a:picLocks noChangeAspect="1"/>
          </p:cNvPicPr>
          <p:nvPr/>
        </p:nvPicPr>
        <p:blipFill rotWithShape="1">
          <a:blip r:embed="rId4"/>
          <a:srcRect r="18207"/>
          <a:stretch/>
        </p:blipFill>
        <p:spPr>
          <a:xfrm>
            <a:off x="1" y="10"/>
            <a:ext cx="7479157" cy="6857990"/>
          </a:xfrm>
          <a:prstGeom prst="rect">
            <a:avLst/>
          </a:prstGeom>
        </p:spPr>
      </p:pic>
      <p:sp>
        <p:nvSpPr>
          <p:cNvPr id="66" name="Rectangle 65">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8650349-2676-4C8D-A6E6-58C65B9821E4}"/>
              </a:ext>
            </a:extLst>
          </p:cNvPr>
          <p:cNvSpPr txBox="1"/>
          <p:nvPr/>
        </p:nvSpPr>
        <p:spPr>
          <a:xfrm>
            <a:off x="7945120" y="568772"/>
            <a:ext cx="3420536" cy="6035228"/>
          </a:xfrm>
          <a:prstGeom prst="rect">
            <a:avLst/>
          </a:prstGeom>
        </p:spPr>
        <p:txBody>
          <a:bodyPr vert="horz" lIns="91440" tIns="45720" rIns="91440" bIns="45720" rtlCol="0">
            <a:normAutofit fontScale="85000" lnSpcReduction="10000"/>
          </a:bodyPr>
          <a:lstStyle/>
          <a:p>
            <a:pPr indent="-228600" defTabSz="914400">
              <a:lnSpc>
                <a:spcPct val="110000"/>
              </a:lnSpc>
              <a:spcAft>
                <a:spcPts val="600"/>
              </a:spcAft>
              <a:buClr>
                <a:schemeClr val="tx1"/>
              </a:buClr>
              <a:buFont typeface="Arial" panose="020B0604020202020204" pitchFamily="34" charset="0"/>
              <a:buChar char="•"/>
            </a:pPr>
            <a:r>
              <a:rPr lang="en-US" sz="2000" b="1" u="sng" cap="all" dirty="0"/>
              <a:t>PROBLEM STATEMENT</a:t>
            </a:r>
          </a:p>
          <a:p>
            <a:pPr indent="-228600" defTabSz="914400">
              <a:lnSpc>
                <a:spcPct val="110000"/>
              </a:lnSpc>
              <a:spcAft>
                <a:spcPts val="600"/>
              </a:spcAft>
              <a:buClr>
                <a:schemeClr val="tx1"/>
              </a:buClr>
              <a:buFont typeface="Arial" panose="020B0604020202020204" pitchFamily="34" charset="0"/>
              <a:buChar char="•"/>
            </a:pPr>
            <a:r>
              <a:rPr lang="en-US" sz="2000" cap="all" dirty="0"/>
              <a:t>On a survey ABOUT TWO WHEELER ROAD ACCIDENTS , WE CAME TO KNOW THAT UPTO 60% OF ACCIDENTS HAPPEN AT NIGHT TIME.</a:t>
            </a:r>
          </a:p>
          <a:p>
            <a:pPr indent="-228600" defTabSz="914400">
              <a:lnSpc>
                <a:spcPct val="110000"/>
              </a:lnSpc>
              <a:spcAft>
                <a:spcPts val="600"/>
              </a:spcAft>
              <a:buClr>
                <a:schemeClr val="tx1"/>
              </a:buClr>
              <a:buFont typeface="Arial" panose="020B0604020202020204" pitchFamily="34" charset="0"/>
              <a:buChar char="•"/>
            </a:pPr>
            <a:r>
              <a:rPr lang="en-US" sz="2000" cap="all" dirty="0"/>
              <a:t>MOST OF THESE ACCIDENTS AR LEAD BY PITS ,SAND, ROCKS AND OTHER OBSTACLES ON THE ROAD.</a:t>
            </a:r>
          </a:p>
          <a:p>
            <a:pPr indent="-228600" defTabSz="914400">
              <a:lnSpc>
                <a:spcPct val="110000"/>
              </a:lnSpc>
              <a:spcAft>
                <a:spcPts val="600"/>
              </a:spcAft>
              <a:buClr>
                <a:schemeClr val="tx1"/>
              </a:buClr>
              <a:buFont typeface="Arial" panose="020B0604020202020204" pitchFamily="34" charset="0"/>
              <a:buChar char="•"/>
            </a:pPr>
            <a:r>
              <a:rPr lang="en-US" sz="2000" b="0" i="0" cap="all" dirty="0"/>
              <a:t>DUE TO LOW VISIBILITY AT NIGHT TIME THESE OBSTACLES CAN’T BE  SPOTTED BY THE RIDER.</a:t>
            </a:r>
          </a:p>
          <a:p>
            <a:pPr indent="-228600" defTabSz="914400">
              <a:lnSpc>
                <a:spcPct val="110000"/>
              </a:lnSpc>
              <a:spcAft>
                <a:spcPts val="600"/>
              </a:spcAft>
              <a:buClr>
                <a:schemeClr val="tx1"/>
              </a:buClr>
              <a:buFont typeface="Arial" panose="020B0604020202020204" pitchFamily="34" charset="0"/>
              <a:buChar char="•"/>
            </a:pPr>
            <a:endParaRPr lang="en-US" sz="2000" cap="all" dirty="0"/>
          </a:p>
          <a:p>
            <a:pPr indent="-228600" defTabSz="914400">
              <a:lnSpc>
                <a:spcPct val="110000"/>
              </a:lnSpc>
              <a:spcAft>
                <a:spcPts val="600"/>
              </a:spcAft>
              <a:buClr>
                <a:schemeClr val="tx1"/>
              </a:buClr>
              <a:buFont typeface="Arial" panose="020B0604020202020204" pitchFamily="34" charset="0"/>
              <a:buChar char="•"/>
            </a:pPr>
            <a:r>
              <a:rPr lang="en-US" sz="2000" cap="all" dirty="0"/>
              <a:t>TO OVERCOME THE ABOVE SCENARIOS THERE IS NO EXISTING TECHNOLOGY .</a:t>
            </a:r>
          </a:p>
          <a:p>
            <a:pPr indent="-228600" defTabSz="914400">
              <a:lnSpc>
                <a:spcPct val="110000"/>
              </a:lnSpc>
              <a:spcAft>
                <a:spcPts val="600"/>
              </a:spcAft>
              <a:buClr>
                <a:schemeClr val="tx1"/>
              </a:buClr>
              <a:buFont typeface="Arial" panose="020B0604020202020204" pitchFamily="34" charset="0"/>
              <a:buChar char="•"/>
            </a:pPr>
            <a:r>
              <a:rPr lang="en-US" sz="2000" cap="all" dirty="0"/>
              <a:t>SO WE WANTED TO EXPLORE THIS PROBLEM THROUGH OBJECT DETECTION.</a:t>
            </a:r>
          </a:p>
          <a:p>
            <a:pPr indent="-228600" defTabSz="914400">
              <a:lnSpc>
                <a:spcPct val="110000"/>
              </a:lnSpc>
              <a:spcAft>
                <a:spcPts val="600"/>
              </a:spcAft>
              <a:buClr>
                <a:schemeClr val="tx1"/>
              </a:buClr>
              <a:buFont typeface="Arial" panose="020B0604020202020204" pitchFamily="34" charset="0"/>
              <a:buChar char="•"/>
            </a:pPr>
            <a:endParaRPr lang="en-US" sz="1100" b="0" i="0" cap="all" dirty="0"/>
          </a:p>
          <a:p>
            <a:pPr indent="-228600" defTabSz="914400">
              <a:lnSpc>
                <a:spcPct val="110000"/>
              </a:lnSpc>
              <a:spcAft>
                <a:spcPts val="600"/>
              </a:spcAft>
              <a:buClr>
                <a:schemeClr val="tx1"/>
              </a:buClr>
              <a:buFont typeface="Arial" panose="020B0604020202020204" pitchFamily="34" charset="0"/>
              <a:buChar char="•"/>
            </a:pPr>
            <a:endParaRPr lang="en-US" sz="1100" cap="all" dirty="0"/>
          </a:p>
        </p:txBody>
      </p:sp>
      <p:pic>
        <p:nvPicPr>
          <p:cNvPr id="3" name="Picture 2">
            <a:extLst>
              <a:ext uri="{FF2B5EF4-FFF2-40B4-BE49-F238E27FC236}">
                <a16:creationId xmlns:a16="http://schemas.microsoft.com/office/drawing/2014/main" id="{1F695EF8-B899-4BA9-87D4-EA852F306BC3}"/>
              </a:ext>
            </a:extLst>
          </p:cNvPr>
          <p:cNvPicPr>
            <a:picLocks noChangeAspect="1"/>
          </p:cNvPicPr>
          <p:nvPr/>
        </p:nvPicPr>
        <p:blipFill>
          <a:blip r:embed="rId5"/>
          <a:stretch>
            <a:fillRect/>
          </a:stretch>
        </p:blipFill>
        <p:spPr>
          <a:xfrm>
            <a:off x="11132598" y="1"/>
            <a:ext cx="1059402" cy="897768"/>
          </a:xfrm>
          <a:prstGeom prst="rect">
            <a:avLst/>
          </a:prstGeom>
        </p:spPr>
      </p:pic>
    </p:spTree>
    <p:extLst>
      <p:ext uri="{BB962C8B-B14F-4D97-AF65-F5344CB8AC3E}">
        <p14:creationId xmlns:p14="http://schemas.microsoft.com/office/powerpoint/2010/main" val="14629341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55185833-50A1-4075-9C90-F6E7B153AE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a:extLst>
              <a:ext uri="{FF2B5EF4-FFF2-40B4-BE49-F238E27FC236}">
                <a16:creationId xmlns:a16="http://schemas.microsoft.com/office/drawing/2014/main" id="{680F41EF-72A4-4DA7-9DEB-C487B2512F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7" name="Rectangle 14">
            <a:extLst>
              <a:ext uri="{FF2B5EF4-FFF2-40B4-BE49-F238E27FC236}">
                <a16:creationId xmlns:a16="http://schemas.microsoft.com/office/drawing/2014/main" id="{3388DE1D-1A71-4E31-AAED-0471F9983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1904FE47-B3A5-4844-9F20-6A8853C2EB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AA7AFCF-8A3C-4D26-B232-0A9FBF9E8F24}"/>
              </a:ext>
            </a:extLst>
          </p:cNvPr>
          <p:cNvPicPr>
            <a:picLocks noChangeAspect="1"/>
          </p:cNvPicPr>
          <p:nvPr/>
        </p:nvPicPr>
        <p:blipFill rotWithShape="1">
          <a:blip r:embed="rId4"/>
          <a:srcRect r="1" b="355"/>
          <a:stretch/>
        </p:blipFill>
        <p:spPr>
          <a:xfrm>
            <a:off x="20" y="10"/>
            <a:ext cx="4024741" cy="3428989"/>
          </a:xfrm>
          <a:prstGeom prst="rect">
            <a:avLst/>
          </a:prstGeom>
        </p:spPr>
      </p:pic>
      <p:pic>
        <p:nvPicPr>
          <p:cNvPr id="5" name="Picture 4" descr="2017 KTM 390 Duke: 5 Things You Can Do With Colour TFT Display - ZigWheels">
            <a:extLst>
              <a:ext uri="{FF2B5EF4-FFF2-40B4-BE49-F238E27FC236}">
                <a16:creationId xmlns:a16="http://schemas.microsoft.com/office/drawing/2014/main" id="{F7CAEEB9-079C-47A1-BC2F-C041F7D9D6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69"/>
          <a:stretch/>
        </p:blipFill>
        <p:spPr bwMode="auto">
          <a:xfrm>
            <a:off x="-3177" y="3428998"/>
            <a:ext cx="4024761" cy="342900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18">
            <a:extLst>
              <a:ext uri="{FF2B5EF4-FFF2-40B4-BE49-F238E27FC236}">
                <a16:creationId xmlns:a16="http://schemas.microsoft.com/office/drawing/2014/main" id="{D02BA5CC-2AC9-4650-8EF2-2F935A2912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27" idx="1"/>
          </p:cNvCxnSpPr>
          <p:nvPr>
            <p:extLst>
              <p:ext uri="{386F3935-93C4-4BCD-93E2-E3B085C9AB24}">
                <p16:designElem xmlns:p16="http://schemas.microsoft.com/office/powerpoint/2015/main" val="1"/>
              </p:ext>
            </p:extLst>
          </p:nvPr>
        </p:nvCxnSpPr>
        <p:spPr>
          <a:xfrm flipV="1">
            <a:off x="43274" y="3428999"/>
            <a:ext cx="3981487"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30" name="Rectangle 20">
            <a:extLst>
              <a:ext uri="{FF2B5EF4-FFF2-40B4-BE49-F238E27FC236}">
                <a16:creationId xmlns:a16="http://schemas.microsoft.com/office/drawing/2014/main" id="{D186EF0F-263A-4E77-AECD-826735E6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2">
            <a:extLst>
              <a:ext uri="{FF2B5EF4-FFF2-40B4-BE49-F238E27FC236}">
                <a16:creationId xmlns:a16="http://schemas.microsoft.com/office/drawing/2014/main" id="{9EBCB54A-5AE5-4CDA-BFC3-7B3D028285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506F877-ED4E-4462-84FB-DB67465C582A}"/>
              </a:ext>
            </a:extLst>
          </p:cNvPr>
          <p:cNvSpPr txBox="1"/>
          <p:nvPr/>
        </p:nvSpPr>
        <p:spPr>
          <a:xfrm>
            <a:off x="4534596" y="2367092"/>
            <a:ext cx="6672887" cy="3424107"/>
          </a:xfrm>
          <a:prstGeom prst="rect">
            <a:avLst/>
          </a:prstGeom>
        </p:spPr>
        <p:txBody>
          <a:bodyPr vert="horz" lIns="91440" tIns="45720" rIns="91440" bIns="45720" rtlCol="0">
            <a:normAutofit/>
          </a:bodyPr>
          <a:lstStyle/>
          <a:p>
            <a:pPr indent="-228600" defTabSz="914400">
              <a:lnSpc>
                <a:spcPct val="110000"/>
              </a:lnSpc>
              <a:spcAft>
                <a:spcPts val="600"/>
              </a:spcAft>
              <a:buClr>
                <a:schemeClr val="tx1"/>
              </a:buClr>
              <a:buFont typeface="Arial" panose="020B0604020202020204" pitchFamily="34" charset="0"/>
              <a:buChar char="•"/>
            </a:pPr>
            <a:r>
              <a:rPr lang="en-US" b="1" cap="all" dirty="0"/>
              <a:t>ABSTRACT :</a:t>
            </a:r>
          </a:p>
          <a:p>
            <a:pPr marL="285750" indent="-228600" defTabSz="914400">
              <a:lnSpc>
                <a:spcPct val="110000"/>
              </a:lnSpc>
              <a:spcAft>
                <a:spcPts val="600"/>
              </a:spcAft>
              <a:buClr>
                <a:schemeClr val="tx1"/>
              </a:buClr>
              <a:buFont typeface="Arial" panose="020B0604020202020204" pitchFamily="34" charset="0"/>
              <a:buChar char="•"/>
            </a:pPr>
            <a:endParaRPr lang="en-US" cap="all" dirty="0"/>
          </a:p>
          <a:p>
            <a:pPr indent="-228600" defTabSz="914400">
              <a:lnSpc>
                <a:spcPct val="110000"/>
              </a:lnSpc>
              <a:spcAft>
                <a:spcPts val="600"/>
              </a:spcAft>
              <a:buClr>
                <a:schemeClr val="tx1"/>
              </a:buClr>
              <a:buFont typeface="Arial" panose="020B0604020202020204" pitchFamily="34" charset="0"/>
              <a:buChar char="•"/>
            </a:pPr>
            <a:r>
              <a:rPr lang="en-US" cap="all" dirty="0"/>
              <a:t>The main purpose of this project is to build a object  detector in vehicles to detect the obstacles(such as sand piles ,pits and rocks )</a:t>
            </a:r>
          </a:p>
          <a:p>
            <a:pPr marL="457200" indent="-228600" defTabSz="914400">
              <a:lnSpc>
                <a:spcPct val="110000"/>
              </a:lnSpc>
              <a:spcAft>
                <a:spcPts val="600"/>
              </a:spcAft>
              <a:buClr>
                <a:schemeClr val="tx1"/>
              </a:buClr>
              <a:buFont typeface="Arial" panose="020B0604020202020204" pitchFamily="34" charset="0"/>
              <a:buChar char="•"/>
            </a:pPr>
            <a:r>
              <a:rPr lang="en-US" cap="all" dirty="0"/>
              <a:t>We want to indicate the obstacles by displaying obstacles on speed display meter </a:t>
            </a:r>
          </a:p>
          <a:p>
            <a:pPr marL="457200" indent="-228600" defTabSz="914400">
              <a:lnSpc>
                <a:spcPct val="110000"/>
              </a:lnSpc>
              <a:spcAft>
                <a:spcPts val="600"/>
              </a:spcAft>
              <a:buClr>
                <a:schemeClr val="tx1"/>
              </a:buClr>
              <a:buFont typeface="Arial" panose="020B0604020202020204" pitchFamily="34" charset="0"/>
              <a:buChar char="•"/>
            </a:pPr>
            <a:r>
              <a:rPr lang="en-US" cap="all" dirty="0"/>
              <a:t>To convey the details of detected object in form of text message along with a voice command.</a:t>
            </a:r>
          </a:p>
          <a:p>
            <a:pPr marL="457200" indent="-228600" defTabSz="914400">
              <a:lnSpc>
                <a:spcPct val="110000"/>
              </a:lnSpc>
              <a:spcAft>
                <a:spcPts val="600"/>
              </a:spcAft>
              <a:buClr>
                <a:schemeClr val="tx1"/>
              </a:buClr>
              <a:buFont typeface="Arial" panose="020B0604020202020204" pitchFamily="34" charset="0"/>
              <a:buChar char="•"/>
            </a:pPr>
            <a:endParaRPr lang="en-US" cap="all" dirty="0"/>
          </a:p>
        </p:txBody>
      </p:sp>
      <p:pic>
        <p:nvPicPr>
          <p:cNvPr id="3" name="Picture 2">
            <a:extLst>
              <a:ext uri="{FF2B5EF4-FFF2-40B4-BE49-F238E27FC236}">
                <a16:creationId xmlns:a16="http://schemas.microsoft.com/office/drawing/2014/main" id="{30F5883C-3738-4505-8BA7-D5ADEF0C6C41}"/>
              </a:ext>
            </a:extLst>
          </p:cNvPr>
          <p:cNvPicPr>
            <a:picLocks noChangeAspect="1"/>
          </p:cNvPicPr>
          <p:nvPr/>
        </p:nvPicPr>
        <p:blipFill>
          <a:blip r:embed="rId6"/>
          <a:stretch>
            <a:fillRect/>
          </a:stretch>
        </p:blipFill>
        <p:spPr>
          <a:xfrm>
            <a:off x="11132598" y="1"/>
            <a:ext cx="1059402" cy="897768"/>
          </a:xfrm>
          <a:prstGeom prst="rect">
            <a:avLst/>
          </a:prstGeom>
        </p:spPr>
      </p:pic>
    </p:spTree>
    <p:extLst>
      <p:ext uri="{BB962C8B-B14F-4D97-AF65-F5344CB8AC3E}">
        <p14:creationId xmlns:p14="http://schemas.microsoft.com/office/powerpoint/2010/main" val="19917352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93AD09-40E8-4401-BD79-91D578C043E1}"/>
              </a:ext>
            </a:extLst>
          </p:cNvPr>
          <p:cNvPicPr>
            <a:picLocks noChangeAspect="1"/>
          </p:cNvPicPr>
          <p:nvPr/>
        </p:nvPicPr>
        <p:blipFill>
          <a:blip r:embed="rId2"/>
          <a:stretch>
            <a:fillRect/>
          </a:stretch>
        </p:blipFill>
        <p:spPr>
          <a:xfrm>
            <a:off x="337351" y="1100831"/>
            <a:ext cx="5337157" cy="5397623"/>
          </a:xfrm>
          <a:prstGeom prst="rect">
            <a:avLst/>
          </a:prstGeom>
        </p:spPr>
      </p:pic>
      <p:pic>
        <p:nvPicPr>
          <p:cNvPr id="11" name="Picture 10">
            <a:extLst>
              <a:ext uri="{FF2B5EF4-FFF2-40B4-BE49-F238E27FC236}">
                <a16:creationId xmlns:a16="http://schemas.microsoft.com/office/drawing/2014/main" id="{EBBD6242-D8BA-4BB2-AFF1-5DB2DE3D65C4}"/>
              </a:ext>
            </a:extLst>
          </p:cNvPr>
          <p:cNvPicPr>
            <a:picLocks noChangeAspect="1"/>
          </p:cNvPicPr>
          <p:nvPr/>
        </p:nvPicPr>
        <p:blipFill rotWithShape="1">
          <a:blip r:embed="rId3"/>
          <a:srcRect l="14545" t="16120" r="38728" b="7389"/>
          <a:stretch/>
        </p:blipFill>
        <p:spPr>
          <a:xfrm>
            <a:off x="6365289" y="1100832"/>
            <a:ext cx="5104661" cy="5397622"/>
          </a:xfrm>
          <a:prstGeom prst="rect">
            <a:avLst/>
          </a:prstGeom>
        </p:spPr>
      </p:pic>
    </p:spTree>
    <p:extLst>
      <p:ext uri="{BB962C8B-B14F-4D97-AF65-F5344CB8AC3E}">
        <p14:creationId xmlns:p14="http://schemas.microsoft.com/office/powerpoint/2010/main" val="33512382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C21546-5520-414C-863D-B0339DD716B4}"/>
              </a:ext>
            </a:extLst>
          </p:cNvPr>
          <p:cNvPicPr>
            <a:picLocks noChangeAspect="1"/>
          </p:cNvPicPr>
          <p:nvPr/>
        </p:nvPicPr>
        <p:blipFill rotWithShape="1">
          <a:blip r:embed="rId4">
            <a:alphaModFix amt="35000"/>
          </a:blip>
          <a:srcRect t="735" b="14038"/>
          <a:stretch/>
        </p:blipFill>
        <p:spPr>
          <a:xfrm>
            <a:off x="20" y="10"/>
            <a:ext cx="12191980" cy="6857990"/>
          </a:xfrm>
          <a:prstGeom prst="rect">
            <a:avLst/>
          </a:prstGeom>
        </p:spPr>
      </p:pic>
      <p:pic>
        <p:nvPicPr>
          <p:cNvPr id="15" name="Picture 14">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2681AB8-9940-4A12-9D12-138E6D81333A}"/>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a:t>OUR APPROACH TO THE PROJECT </a:t>
            </a:r>
          </a:p>
        </p:txBody>
      </p:sp>
    </p:spTree>
    <p:extLst>
      <p:ext uri="{BB962C8B-B14F-4D97-AF65-F5344CB8AC3E}">
        <p14:creationId xmlns:p14="http://schemas.microsoft.com/office/powerpoint/2010/main" val="274705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2384</TotalTime>
  <Words>627</Words>
  <Application>Microsoft Office PowerPoint</Application>
  <PresentationFormat>Widescreen</PresentationFormat>
  <Paragraphs>80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Bahnschrift Condensed</vt:lpstr>
      <vt:lpstr>Bahnschrift Light Condensed</vt:lpstr>
      <vt:lpstr>Calibri</vt:lpstr>
      <vt:lpstr>Tw Cen MT</vt:lpstr>
      <vt:lpstr>Droplet</vt:lpstr>
      <vt:lpstr>PowerPoint Presentation</vt:lpstr>
      <vt:lpstr>Table of contexts </vt:lpstr>
      <vt:lpstr>PowerPoint Presentation</vt:lpstr>
      <vt:lpstr>PowerPoint Presentation</vt:lpstr>
      <vt:lpstr>PowerPoint Presentation</vt:lpstr>
      <vt:lpstr>PowerPoint Presentation</vt:lpstr>
      <vt:lpstr>PowerPoint Presentation</vt:lpstr>
      <vt:lpstr>PowerPoint Presentation</vt:lpstr>
      <vt:lpstr>OUR APPROACH TO THE PROJECT </vt:lpstr>
      <vt:lpstr>STEP 1-INPUT</vt:lpstr>
      <vt:lpstr>STEP 2- IMAGE ENHANCEMENT </vt:lpstr>
      <vt:lpstr>Step 3-Dataset training</vt:lpstr>
      <vt:lpstr>Images of few datasets</vt:lpstr>
      <vt:lpstr>Flowchart of object detection </vt:lpstr>
      <vt:lpstr>PowerPoint Presentation</vt:lpstr>
      <vt:lpstr> STEP-4 IDENTIFICATION AND DETECTION </vt:lpstr>
      <vt:lpstr>PowerPoint Presentation</vt:lpstr>
      <vt:lpstr>STEP-5 OUTPUT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Pavan Vikhyath Kolluru</dc:creator>
  <cp:lastModifiedBy>SHRAVAN SAI RAM</cp:lastModifiedBy>
  <cp:revision>77</cp:revision>
  <dcterms:created xsi:type="dcterms:W3CDTF">2022-01-05T15:30:15Z</dcterms:created>
  <dcterms:modified xsi:type="dcterms:W3CDTF">2022-02-02T06:49:39Z</dcterms:modified>
</cp:coreProperties>
</file>